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72" r:id="rId2"/>
    <p:sldId id="268" r:id="rId3"/>
    <p:sldId id="256" r:id="rId4"/>
    <p:sldId id="259" r:id="rId5"/>
    <p:sldId id="258" r:id="rId6"/>
    <p:sldId id="273" r:id="rId7"/>
    <p:sldId id="281" r:id="rId8"/>
    <p:sldId id="275" r:id="rId9"/>
    <p:sldId id="279" r:id="rId10"/>
    <p:sldId id="282"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5F95B-8681-4A99-9FBA-88F575AB3FE7}" v="80" dt="2024-01-18T01:45:48.372"/>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62" autoAdjust="0"/>
    <p:restoredTop sz="94660"/>
  </p:normalViewPr>
  <p:slideViewPr>
    <p:cSldViewPr>
      <p:cViewPr>
        <p:scale>
          <a:sx n="50" d="100"/>
          <a:sy n="50" d="100"/>
        </p:scale>
        <p:origin x="1036"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09661-6C44-4B16-B9BD-37E43D2576C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A55F765-9CE9-496A-B218-96716FEFA0CD}">
      <dgm:prSet phldrT="[Text]"/>
      <dgm:spPr/>
      <dgm:t>
        <a:bodyPr/>
        <a:lstStyle/>
        <a:p>
          <a:pPr>
            <a:lnSpc>
              <a:spcPct val="100000"/>
            </a:lnSpc>
            <a:defRPr cap="all"/>
          </a:pPr>
          <a:r>
            <a:rPr lang="en-US"/>
            <a:t>Credit Counseling </a:t>
          </a:r>
        </a:p>
      </dgm:t>
    </dgm:pt>
    <dgm:pt modelId="{97D2C866-23D3-4B3A-8E20-993011B9AB0B}" type="parTrans" cxnId="{61015109-5811-4580-BFA6-07C8A8F8C0FA}">
      <dgm:prSet/>
      <dgm:spPr/>
      <dgm:t>
        <a:bodyPr/>
        <a:lstStyle/>
        <a:p>
          <a:pPr algn="ctr"/>
          <a:endParaRPr lang="en-US"/>
        </a:p>
      </dgm:t>
    </dgm:pt>
    <dgm:pt modelId="{8DD5D8F6-9829-463D-AF24-9466BD88D0F1}" type="sibTrans" cxnId="{61015109-5811-4580-BFA6-07C8A8F8C0FA}">
      <dgm:prSet/>
      <dgm:spPr/>
      <dgm:t>
        <a:bodyPr/>
        <a:lstStyle/>
        <a:p>
          <a:endParaRPr lang="en-US"/>
        </a:p>
      </dgm:t>
    </dgm:pt>
    <dgm:pt modelId="{3613E325-732A-4662-8B98-71DDFDE9CC53}">
      <dgm:prSet/>
      <dgm:spPr/>
      <dgm:t>
        <a:bodyPr/>
        <a:lstStyle/>
        <a:p>
          <a:pPr>
            <a:lnSpc>
              <a:spcPct val="100000"/>
            </a:lnSpc>
            <a:defRPr cap="all"/>
          </a:pPr>
          <a:r>
            <a:rPr lang="en-US"/>
            <a:t>Financial Coaching</a:t>
          </a:r>
        </a:p>
      </dgm:t>
    </dgm:pt>
    <dgm:pt modelId="{AC084AA9-AD9C-4C68-B52F-73B98196B69C}" type="parTrans" cxnId="{67D62462-5A81-46E1-9B56-B03FB39CF7B4}">
      <dgm:prSet/>
      <dgm:spPr/>
      <dgm:t>
        <a:bodyPr/>
        <a:lstStyle/>
        <a:p>
          <a:pPr algn="ctr"/>
          <a:endParaRPr lang="en-US"/>
        </a:p>
      </dgm:t>
    </dgm:pt>
    <dgm:pt modelId="{30E32EF8-B4CE-423B-A05F-D3874D2D0ADB}" type="sibTrans" cxnId="{67D62462-5A81-46E1-9B56-B03FB39CF7B4}">
      <dgm:prSet/>
      <dgm:spPr/>
      <dgm:t>
        <a:bodyPr/>
        <a:lstStyle/>
        <a:p>
          <a:endParaRPr lang="en-US"/>
        </a:p>
      </dgm:t>
    </dgm:pt>
    <dgm:pt modelId="{63982698-434E-4922-AF5A-8A586ED5492E}">
      <dgm:prSet/>
      <dgm:spPr/>
      <dgm:t>
        <a:bodyPr/>
        <a:lstStyle/>
        <a:p>
          <a:pPr>
            <a:lnSpc>
              <a:spcPct val="100000"/>
            </a:lnSpc>
            <a:defRPr cap="all"/>
          </a:pPr>
          <a:r>
            <a:rPr lang="en-US"/>
            <a:t>Foreclosure Prevention</a:t>
          </a:r>
        </a:p>
      </dgm:t>
    </dgm:pt>
    <dgm:pt modelId="{98FF093A-6C99-47A3-8295-08F865193758}" type="parTrans" cxnId="{2C9B5FD0-268B-4E9E-9689-BA9962FF236B}">
      <dgm:prSet/>
      <dgm:spPr/>
      <dgm:t>
        <a:bodyPr/>
        <a:lstStyle/>
        <a:p>
          <a:pPr algn="ctr"/>
          <a:endParaRPr lang="en-US"/>
        </a:p>
      </dgm:t>
    </dgm:pt>
    <dgm:pt modelId="{8D052350-2D9C-4D0B-A297-D2CD0491C1F9}" type="sibTrans" cxnId="{2C9B5FD0-268B-4E9E-9689-BA9962FF236B}">
      <dgm:prSet/>
      <dgm:spPr/>
      <dgm:t>
        <a:bodyPr/>
        <a:lstStyle/>
        <a:p>
          <a:endParaRPr lang="en-US"/>
        </a:p>
      </dgm:t>
    </dgm:pt>
    <dgm:pt modelId="{DBE806DB-DE34-4DDE-8D5C-80CB261ECCFB}">
      <dgm:prSet/>
      <dgm:spPr/>
      <dgm:t>
        <a:bodyPr/>
        <a:lstStyle/>
        <a:p>
          <a:pPr>
            <a:lnSpc>
              <a:spcPct val="100000"/>
            </a:lnSpc>
            <a:defRPr cap="all"/>
          </a:pPr>
          <a:r>
            <a:rPr lang="en-US"/>
            <a:t>Pre-Purchase Counseling</a:t>
          </a:r>
        </a:p>
      </dgm:t>
    </dgm:pt>
    <dgm:pt modelId="{83B00762-354E-4712-AEA0-8B19281F0B7D}" type="parTrans" cxnId="{6DA438B9-4450-4C1B-B1FA-1E32B1BFEF02}">
      <dgm:prSet/>
      <dgm:spPr/>
      <dgm:t>
        <a:bodyPr/>
        <a:lstStyle/>
        <a:p>
          <a:pPr algn="ctr"/>
          <a:endParaRPr lang="en-US"/>
        </a:p>
      </dgm:t>
    </dgm:pt>
    <dgm:pt modelId="{8D4331E1-EDA4-45D9-A1FD-CA4669EA8BB6}" type="sibTrans" cxnId="{6DA438B9-4450-4C1B-B1FA-1E32B1BFEF02}">
      <dgm:prSet/>
      <dgm:spPr/>
      <dgm:t>
        <a:bodyPr/>
        <a:lstStyle/>
        <a:p>
          <a:endParaRPr lang="en-US"/>
        </a:p>
      </dgm:t>
    </dgm:pt>
    <dgm:pt modelId="{91DEA88F-4391-46C5-8C43-D88F8CA2C7E1}">
      <dgm:prSet/>
      <dgm:spPr/>
      <dgm:t>
        <a:bodyPr/>
        <a:lstStyle/>
        <a:p>
          <a:pPr>
            <a:lnSpc>
              <a:spcPct val="100000"/>
            </a:lnSpc>
            <a:defRPr cap="all"/>
          </a:pPr>
          <a:r>
            <a:rPr lang="en-US"/>
            <a:t>Post Purchase Counseling</a:t>
          </a:r>
        </a:p>
      </dgm:t>
    </dgm:pt>
    <dgm:pt modelId="{4140FD50-9194-443A-9627-8A2D8F37919D}" type="parTrans" cxnId="{67D3E0A8-6787-4F0C-AB95-4C28421F07EE}">
      <dgm:prSet/>
      <dgm:spPr/>
      <dgm:t>
        <a:bodyPr/>
        <a:lstStyle/>
        <a:p>
          <a:pPr algn="ctr"/>
          <a:endParaRPr lang="en-US"/>
        </a:p>
      </dgm:t>
    </dgm:pt>
    <dgm:pt modelId="{B66566C3-88B4-42BC-A64A-5579ABD9D267}" type="sibTrans" cxnId="{67D3E0A8-6787-4F0C-AB95-4C28421F07EE}">
      <dgm:prSet/>
      <dgm:spPr/>
      <dgm:t>
        <a:bodyPr/>
        <a:lstStyle/>
        <a:p>
          <a:endParaRPr lang="en-US"/>
        </a:p>
      </dgm:t>
    </dgm:pt>
    <dgm:pt modelId="{94A0C2FA-4182-40E4-AA31-D4B37ACB9093}">
      <dgm:prSet/>
      <dgm:spPr/>
      <dgm:t>
        <a:bodyPr/>
        <a:lstStyle/>
        <a:p>
          <a:pPr>
            <a:lnSpc>
              <a:spcPct val="100000"/>
            </a:lnSpc>
            <a:defRPr cap="all"/>
          </a:pPr>
          <a:r>
            <a:rPr lang="en-US"/>
            <a:t>Rental Counseling </a:t>
          </a:r>
        </a:p>
      </dgm:t>
    </dgm:pt>
    <dgm:pt modelId="{6D4AB1C1-E18A-4DD3-8260-EDBE81855F3B}" type="parTrans" cxnId="{9155CAAE-8A30-4AC3-BA28-2B02011346AF}">
      <dgm:prSet/>
      <dgm:spPr/>
      <dgm:t>
        <a:bodyPr/>
        <a:lstStyle/>
        <a:p>
          <a:pPr algn="ctr"/>
          <a:endParaRPr lang="en-US"/>
        </a:p>
      </dgm:t>
    </dgm:pt>
    <dgm:pt modelId="{5F711485-BED0-463E-AF62-070F42243DCE}" type="sibTrans" cxnId="{9155CAAE-8A30-4AC3-BA28-2B02011346AF}">
      <dgm:prSet/>
      <dgm:spPr/>
      <dgm:t>
        <a:bodyPr/>
        <a:lstStyle/>
        <a:p>
          <a:endParaRPr lang="en-US"/>
        </a:p>
      </dgm:t>
    </dgm:pt>
    <dgm:pt modelId="{2ADF09EF-1EC8-495E-9669-8A850C21A80D}">
      <dgm:prSet custT="1"/>
      <dgm:spPr/>
      <dgm:t>
        <a:bodyPr/>
        <a:lstStyle/>
        <a:p>
          <a:pPr>
            <a:lnSpc>
              <a:spcPct val="100000"/>
            </a:lnSpc>
            <a:defRPr cap="all"/>
          </a:pPr>
          <a:r>
            <a:rPr lang="en-US" sz="2400" dirty="0"/>
            <a:t>VITA</a:t>
          </a:r>
          <a:r>
            <a:rPr lang="en-US" sz="1500" dirty="0"/>
            <a:t> </a:t>
          </a:r>
        </a:p>
      </dgm:t>
    </dgm:pt>
    <dgm:pt modelId="{094F80E6-8FFC-4C0D-9137-D073E1FCA11E}" type="parTrans" cxnId="{6E6E3B1D-5DD2-451E-B2F7-7B694C6A44D6}">
      <dgm:prSet/>
      <dgm:spPr/>
      <dgm:t>
        <a:bodyPr/>
        <a:lstStyle/>
        <a:p>
          <a:pPr algn="ctr"/>
          <a:endParaRPr lang="en-US"/>
        </a:p>
      </dgm:t>
    </dgm:pt>
    <dgm:pt modelId="{150BDECC-AC58-4C78-85DC-5D7972BDDB1C}" type="sibTrans" cxnId="{6E6E3B1D-5DD2-451E-B2F7-7B694C6A44D6}">
      <dgm:prSet/>
      <dgm:spPr/>
      <dgm:t>
        <a:bodyPr/>
        <a:lstStyle/>
        <a:p>
          <a:endParaRPr lang="en-US"/>
        </a:p>
      </dgm:t>
    </dgm:pt>
    <dgm:pt modelId="{25692C31-06CF-40FA-BEB0-47352C6547C8}" type="pres">
      <dgm:prSet presAssocID="{30409661-6C44-4B16-B9BD-37E43D2576C4}" presName="root" presStyleCnt="0">
        <dgm:presLayoutVars>
          <dgm:dir/>
          <dgm:resizeHandles val="exact"/>
        </dgm:presLayoutVars>
      </dgm:prSet>
      <dgm:spPr/>
    </dgm:pt>
    <dgm:pt modelId="{2F341ABF-42B0-47D0-8E81-3DD409C806A1}" type="pres">
      <dgm:prSet presAssocID="{5A55F765-9CE9-496A-B218-96716FEFA0CD}" presName="compNode" presStyleCnt="0"/>
      <dgm:spPr/>
    </dgm:pt>
    <dgm:pt modelId="{6C6A387C-0000-4429-9F50-5BD62FB2850F}" type="pres">
      <dgm:prSet presAssocID="{5A55F765-9CE9-496A-B218-96716FEFA0CD}" presName="iconBgRect" presStyleLbl="bgShp" presStyleIdx="0" presStyleCnt="7"/>
      <dgm:spPr/>
    </dgm:pt>
    <dgm:pt modelId="{0FE04EE0-43BA-4F9E-8998-37CAC6085BA9}" type="pres">
      <dgm:prSet presAssocID="{5A55F765-9CE9-496A-B218-96716FEFA0C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29600A6-2863-4363-8C2F-925DAC634ABE}" type="pres">
      <dgm:prSet presAssocID="{5A55F765-9CE9-496A-B218-96716FEFA0CD}" presName="spaceRect" presStyleCnt="0"/>
      <dgm:spPr/>
    </dgm:pt>
    <dgm:pt modelId="{8475283C-C586-4403-B131-0134AE627E85}" type="pres">
      <dgm:prSet presAssocID="{5A55F765-9CE9-496A-B218-96716FEFA0CD}" presName="textRect" presStyleLbl="revTx" presStyleIdx="0" presStyleCnt="7">
        <dgm:presLayoutVars>
          <dgm:chMax val="1"/>
          <dgm:chPref val="1"/>
        </dgm:presLayoutVars>
      </dgm:prSet>
      <dgm:spPr/>
    </dgm:pt>
    <dgm:pt modelId="{C69168CC-6AF1-4E59-BDCF-E36732859918}" type="pres">
      <dgm:prSet presAssocID="{8DD5D8F6-9829-463D-AF24-9466BD88D0F1}" presName="sibTrans" presStyleCnt="0"/>
      <dgm:spPr/>
    </dgm:pt>
    <dgm:pt modelId="{DF06983B-E893-49C1-936F-77F6460C5381}" type="pres">
      <dgm:prSet presAssocID="{3613E325-732A-4662-8B98-71DDFDE9CC53}" presName="compNode" presStyleCnt="0"/>
      <dgm:spPr/>
    </dgm:pt>
    <dgm:pt modelId="{5C52EFA4-DEC4-4CB4-90B7-D8061ED4246A}" type="pres">
      <dgm:prSet presAssocID="{3613E325-732A-4662-8B98-71DDFDE9CC53}" presName="iconBgRect" presStyleLbl="bgShp" presStyleIdx="1" presStyleCnt="7"/>
      <dgm:spPr/>
    </dgm:pt>
    <dgm:pt modelId="{776D14FA-BF1D-49C7-9771-1CAD6B33A733}" type="pres">
      <dgm:prSet presAssocID="{3613E325-732A-4662-8B98-71DDFDE9CC5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ED0DF60-0A06-408F-B5DE-4F48518DAC0B}" type="pres">
      <dgm:prSet presAssocID="{3613E325-732A-4662-8B98-71DDFDE9CC53}" presName="spaceRect" presStyleCnt="0"/>
      <dgm:spPr/>
    </dgm:pt>
    <dgm:pt modelId="{CF047B83-D9F2-4089-8399-B7D10535F0BC}" type="pres">
      <dgm:prSet presAssocID="{3613E325-732A-4662-8B98-71DDFDE9CC53}" presName="textRect" presStyleLbl="revTx" presStyleIdx="1" presStyleCnt="7">
        <dgm:presLayoutVars>
          <dgm:chMax val="1"/>
          <dgm:chPref val="1"/>
        </dgm:presLayoutVars>
      </dgm:prSet>
      <dgm:spPr/>
    </dgm:pt>
    <dgm:pt modelId="{2D9C19A8-113A-45AB-A346-E4B5CCFE7BFF}" type="pres">
      <dgm:prSet presAssocID="{30E32EF8-B4CE-423B-A05F-D3874D2D0ADB}" presName="sibTrans" presStyleCnt="0"/>
      <dgm:spPr/>
    </dgm:pt>
    <dgm:pt modelId="{4561B5C8-6F3B-443F-851A-92D0B5A7D920}" type="pres">
      <dgm:prSet presAssocID="{63982698-434E-4922-AF5A-8A586ED5492E}" presName="compNode" presStyleCnt="0"/>
      <dgm:spPr/>
    </dgm:pt>
    <dgm:pt modelId="{DC622B3E-02B9-4E4D-B8AF-092EC3000A26}" type="pres">
      <dgm:prSet presAssocID="{63982698-434E-4922-AF5A-8A586ED5492E}" presName="iconBgRect" presStyleLbl="bgShp" presStyleIdx="2" presStyleCnt="7"/>
      <dgm:spPr/>
    </dgm:pt>
    <dgm:pt modelId="{87E81EE3-46FC-43B2-9922-3468F9A7F32A}" type="pres">
      <dgm:prSet presAssocID="{63982698-434E-4922-AF5A-8A586ED549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31245F25-E8BF-430F-A6AD-341CCB8BB6A8}" type="pres">
      <dgm:prSet presAssocID="{63982698-434E-4922-AF5A-8A586ED5492E}" presName="spaceRect" presStyleCnt="0"/>
      <dgm:spPr/>
    </dgm:pt>
    <dgm:pt modelId="{4E5A87E3-5E7D-4AFF-9E13-DAD17653E5A0}" type="pres">
      <dgm:prSet presAssocID="{63982698-434E-4922-AF5A-8A586ED5492E}" presName="textRect" presStyleLbl="revTx" presStyleIdx="2" presStyleCnt="7">
        <dgm:presLayoutVars>
          <dgm:chMax val="1"/>
          <dgm:chPref val="1"/>
        </dgm:presLayoutVars>
      </dgm:prSet>
      <dgm:spPr/>
    </dgm:pt>
    <dgm:pt modelId="{58C09388-CE25-4F8A-A30C-16545F4917D3}" type="pres">
      <dgm:prSet presAssocID="{8D052350-2D9C-4D0B-A297-D2CD0491C1F9}" presName="sibTrans" presStyleCnt="0"/>
      <dgm:spPr/>
    </dgm:pt>
    <dgm:pt modelId="{220BFCA5-796C-425A-949B-81CABCFAF577}" type="pres">
      <dgm:prSet presAssocID="{DBE806DB-DE34-4DDE-8D5C-80CB261ECCFB}" presName="compNode" presStyleCnt="0"/>
      <dgm:spPr/>
    </dgm:pt>
    <dgm:pt modelId="{8C0AB63D-2998-49E2-9F98-C2E81EFA52D6}" type="pres">
      <dgm:prSet presAssocID="{DBE806DB-DE34-4DDE-8D5C-80CB261ECCFB}" presName="iconBgRect" presStyleLbl="bgShp" presStyleIdx="3" presStyleCnt="7"/>
      <dgm:spPr/>
    </dgm:pt>
    <dgm:pt modelId="{FCBA9AD7-85CD-4520-84B8-48FCBBE4940B}" type="pres">
      <dgm:prSet presAssocID="{DBE806DB-DE34-4DDE-8D5C-80CB261ECCF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654F1277-6043-40E6-BB84-FE58FD88AD45}" type="pres">
      <dgm:prSet presAssocID="{DBE806DB-DE34-4DDE-8D5C-80CB261ECCFB}" presName="spaceRect" presStyleCnt="0"/>
      <dgm:spPr/>
    </dgm:pt>
    <dgm:pt modelId="{AA3CD93F-07B0-4455-94CD-B9DAB58F4AA8}" type="pres">
      <dgm:prSet presAssocID="{DBE806DB-DE34-4DDE-8D5C-80CB261ECCFB}" presName="textRect" presStyleLbl="revTx" presStyleIdx="3" presStyleCnt="7">
        <dgm:presLayoutVars>
          <dgm:chMax val="1"/>
          <dgm:chPref val="1"/>
        </dgm:presLayoutVars>
      </dgm:prSet>
      <dgm:spPr/>
    </dgm:pt>
    <dgm:pt modelId="{F4DA7E79-FE29-40CE-993F-C078670BCDB6}" type="pres">
      <dgm:prSet presAssocID="{8D4331E1-EDA4-45D9-A1FD-CA4669EA8BB6}" presName="sibTrans" presStyleCnt="0"/>
      <dgm:spPr/>
    </dgm:pt>
    <dgm:pt modelId="{89B21170-73AB-4C03-819E-3F1B7457837E}" type="pres">
      <dgm:prSet presAssocID="{91DEA88F-4391-46C5-8C43-D88F8CA2C7E1}" presName="compNode" presStyleCnt="0"/>
      <dgm:spPr/>
    </dgm:pt>
    <dgm:pt modelId="{3FC93DDC-9083-4C2B-87A6-BE46857EC48F}" type="pres">
      <dgm:prSet presAssocID="{91DEA88F-4391-46C5-8C43-D88F8CA2C7E1}" presName="iconBgRect" presStyleLbl="bgShp" presStyleIdx="4" presStyleCnt="7"/>
      <dgm:spPr/>
    </dgm:pt>
    <dgm:pt modelId="{9648DD3F-68AF-42C6-8D4C-F7C3E70BFCA1}" type="pres">
      <dgm:prSet presAssocID="{91DEA88F-4391-46C5-8C43-D88F8CA2C7E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4B225989-4A9E-4745-A66E-0B47C6B83F4B}" type="pres">
      <dgm:prSet presAssocID="{91DEA88F-4391-46C5-8C43-D88F8CA2C7E1}" presName="spaceRect" presStyleCnt="0"/>
      <dgm:spPr/>
    </dgm:pt>
    <dgm:pt modelId="{E2756214-5B71-4A2D-BED6-8A64A59EE726}" type="pres">
      <dgm:prSet presAssocID="{91DEA88F-4391-46C5-8C43-D88F8CA2C7E1}" presName="textRect" presStyleLbl="revTx" presStyleIdx="4" presStyleCnt="7">
        <dgm:presLayoutVars>
          <dgm:chMax val="1"/>
          <dgm:chPref val="1"/>
        </dgm:presLayoutVars>
      </dgm:prSet>
      <dgm:spPr/>
    </dgm:pt>
    <dgm:pt modelId="{645C2780-C661-4ED5-95F5-45E6E2AAEF58}" type="pres">
      <dgm:prSet presAssocID="{B66566C3-88B4-42BC-A64A-5579ABD9D267}" presName="sibTrans" presStyleCnt="0"/>
      <dgm:spPr/>
    </dgm:pt>
    <dgm:pt modelId="{12D9AD52-5EAD-4BCD-BE87-038A400D3225}" type="pres">
      <dgm:prSet presAssocID="{94A0C2FA-4182-40E4-AA31-D4B37ACB9093}" presName="compNode" presStyleCnt="0"/>
      <dgm:spPr/>
    </dgm:pt>
    <dgm:pt modelId="{AD6A1B25-F143-4F78-877F-33AF8DC6EF47}" type="pres">
      <dgm:prSet presAssocID="{94A0C2FA-4182-40E4-AA31-D4B37ACB9093}" presName="iconBgRect" presStyleLbl="bgShp" presStyleIdx="5" presStyleCnt="7"/>
      <dgm:spPr/>
    </dgm:pt>
    <dgm:pt modelId="{7E5E4E42-F24F-4482-BAE0-4C87FD2B0BA3}" type="pres">
      <dgm:prSet presAssocID="{94A0C2FA-4182-40E4-AA31-D4B37ACB909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me"/>
        </a:ext>
      </dgm:extLst>
    </dgm:pt>
    <dgm:pt modelId="{A6ACBAFA-A9D9-4241-B3F0-BA4696928256}" type="pres">
      <dgm:prSet presAssocID="{94A0C2FA-4182-40E4-AA31-D4B37ACB9093}" presName="spaceRect" presStyleCnt="0"/>
      <dgm:spPr/>
    </dgm:pt>
    <dgm:pt modelId="{CBCF313E-BF0A-4821-9FF3-8546426611F5}" type="pres">
      <dgm:prSet presAssocID="{94A0C2FA-4182-40E4-AA31-D4B37ACB9093}" presName="textRect" presStyleLbl="revTx" presStyleIdx="5" presStyleCnt="7">
        <dgm:presLayoutVars>
          <dgm:chMax val="1"/>
          <dgm:chPref val="1"/>
        </dgm:presLayoutVars>
      </dgm:prSet>
      <dgm:spPr/>
    </dgm:pt>
    <dgm:pt modelId="{A02946F7-7BB1-43A4-834A-9DC114F11285}" type="pres">
      <dgm:prSet presAssocID="{5F711485-BED0-463E-AF62-070F42243DCE}" presName="sibTrans" presStyleCnt="0"/>
      <dgm:spPr/>
    </dgm:pt>
    <dgm:pt modelId="{2797C76F-4B90-468F-ABF7-76CD8D584BCC}" type="pres">
      <dgm:prSet presAssocID="{2ADF09EF-1EC8-495E-9669-8A850C21A80D}" presName="compNode" presStyleCnt="0"/>
      <dgm:spPr/>
    </dgm:pt>
    <dgm:pt modelId="{764EFDA0-EB31-4A6A-B3EE-CC75038E5292}" type="pres">
      <dgm:prSet presAssocID="{2ADF09EF-1EC8-495E-9669-8A850C21A80D}" presName="iconBgRect" presStyleLbl="bgShp" presStyleIdx="6" presStyleCnt="7"/>
      <dgm:spPr/>
    </dgm:pt>
    <dgm:pt modelId="{1BBF0DDF-3584-4DFA-B681-879C0B0618A0}" type="pres">
      <dgm:prSet presAssocID="{2ADF09EF-1EC8-495E-9669-8A850C21A8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ins"/>
        </a:ext>
      </dgm:extLst>
    </dgm:pt>
    <dgm:pt modelId="{19149356-9867-4D0E-A739-7B93E8DA2719}" type="pres">
      <dgm:prSet presAssocID="{2ADF09EF-1EC8-495E-9669-8A850C21A80D}" presName="spaceRect" presStyleCnt="0"/>
      <dgm:spPr/>
    </dgm:pt>
    <dgm:pt modelId="{663C8808-6126-4D31-8115-69932D612B09}" type="pres">
      <dgm:prSet presAssocID="{2ADF09EF-1EC8-495E-9669-8A850C21A80D}" presName="textRect" presStyleLbl="revTx" presStyleIdx="6" presStyleCnt="7">
        <dgm:presLayoutVars>
          <dgm:chMax val="1"/>
          <dgm:chPref val="1"/>
        </dgm:presLayoutVars>
      </dgm:prSet>
      <dgm:spPr/>
    </dgm:pt>
  </dgm:ptLst>
  <dgm:cxnLst>
    <dgm:cxn modelId="{61015109-5811-4580-BFA6-07C8A8F8C0FA}" srcId="{30409661-6C44-4B16-B9BD-37E43D2576C4}" destId="{5A55F765-9CE9-496A-B218-96716FEFA0CD}" srcOrd="0" destOrd="0" parTransId="{97D2C866-23D3-4B3A-8E20-993011B9AB0B}" sibTransId="{8DD5D8F6-9829-463D-AF24-9466BD88D0F1}"/>
    <dgm:cxn modelId="{1ED5660D-2B9D-4F61-9E11-158DEE17AE08}" type="presOf" srcId="{94A0C2FA-4182-40E4-AA31-D4B37ACB9093}" destId="{CBCF313E-BF0A-4821-9FF3-8546426611F5}" srcOrd="0" destOrd="0" presId="urn:microsoft.com/office/officeart/2018/5/layout/IconCircleLabelList"/>
    <dgm:cxn modelId="{E37DB811-F432-4526-946C-16097E2414F7}" type="presOf" srcId="{3613E325-732A-4662-8B98-71DDFDE9CC53}" destId="{CF047B83-D9F2-4089-8399-B7D10535F0BC}" srcOrd="0" destOrd="0" presId="urn:microsoft.com/office/officeart/2018/5/layout/IconCircleLabelList"/>
    <dgm:cxn modelId="{6E6E3B1D-5DD2-451E-B2F7-7B694C6A44D6}" srcId="{30409661-6C44-4B16-B9BD-37E43D2576C4}" destId="{2ADF09EF-1EC8-495E-9669-8A850C21A80D}" srcOrd="6" destOrd="0" parTransId="{094F80E6-8FFC-4C0D-9137-D073E1FCA11E}" sibTransId="{150BDECC-AC58-4C78-85DC-5D7972BDDB1C}"/>
    <dgm:cxn modelId="{56976820-04E5-401D-82F4-E0570259A7C1}" type="presOf" srcId="{DBE806DB-DE34-4DDE-8D5C-80CB261ECCFB}" destId="{AA3CD93F-07B0-4455-94CD-B9DAB58F4AA8}" srcOrd="0" destOrd="0" presId="urn:microsoft.com/office/officeart/2018/5/layout/IconCircleLabelList"/>
    <dgm:cxn modelId="{2EC7553C-2BEA-4BBD-A7CD-A005C9C39181}" type="presOf" srcId="{63982698-434E-4922-AF5A-8A586ED5492E}" destId="{4E5A87E3-5E7D-4AFF-9E13-DAD17653E5A0}" srcOrd="0" destOrd="0" presId="urn:microsoft.com/office/officeart/2018/5/layout/IconCircleLabelList"/>
    <dgm:cxn modelId="{67D62462-5A81-46E1-9B56-B03FB39CF7B4}" srcId="{30409661-6C44-4B16-B9BD-37E43D2576C4}" destId="{3613E325-732A-4662-8B98-71DDFDE9CC53}" srcOrd="1" destOrd="0" parTransId="{AC084AA9-AD9C-4C68-B52F-73B98196B69C}" sibTransId="{30E32EF8-B4CE-423B-A05F-D3874D2D0ADB}"/>
    <dgm:cxn modelId="{BB1E3A73-3D20-42AE-8B3A-89683E84A7F6}" type="presOf" srcId="{30409661-6C44-4B16-B9BD-37E43D2576C4}" destId="{25692C31-06CF-40FA-BEB0-47352C6547C8}" srcOrd="0" destOrd="0" presId="urn:microsoft.com/office/officeart/2018/5/layout/IconCircleLabelList"/>
    <dgm:cxn modelId="{8198AC57-955D-447D-B719-0F4AC5070815}" type="presOf" srcId="{91DEA88F-4391-46C5-8C43-D88F8CA2C7E1}" destId="{E2756214-5B71-4A2D-BED6-8A64A59EE726}" srcOrd="0" destOrd="0" presId="urn:microsoft.com/office/officeart/2018/5/layout/IconCircleLabelList"/>
    <dgm:cxn modelId="{ABE5F77F-2D44-4B9A-B760-F62BA65606FE}" type="presOf" srcId="{5A55F765-9CE9-496A-B218-96716FEFA0CD}" destId="{8475283C-C586-4403-B131-0134AE627E85}" srcOrd="0" destOrd="0" presId="urn:microsoft.com/office/officeart/2018/5/layout/IconCircleLabelList"/>
    <dgm:cxn modelId="{C582C68C-01D9-4A09-948A-F82BAB9F8694}" type="presOf" srcId="{2ADF09EF-1EC8-495E-9669-8A850C21A80D}" destId="{663C8808-6126-4D31-8115-69932D612B09}" srcOrd="0" destOrd="0" presId="urn:microsoft.com/office/officeart/2018/5/layout/IconCircleLabelList"/>
    <dgm:cxn modelId="{67D3E0A8-6787-4F0C-AB95-4C28421F07EE}" srcId="{30409661-6C44-4B16-B9BD-37E43D2576C4}" destId="{91DEA88F-4391-46C5-8C43-D88F8CA2C7E1}" srcOrd="4" destOrd="0" parTransId="{4140FD50-9194-443A-9627-8A2D8F37919D}" sibTransId="{B66566C3-88B4-42BC-A64A-5579ABD9D267}"/>
    <dgm:cxn modelId="{9155CAAE-8A30-4AC3-BA28-2B02011346AF}" srcId="{30409661-6C44-4B16-B9BD-37E43D2576C4}" destId="{94A0C2FA-4182-40E4-AA31-D4B37ACB9093}" srcOrd="5" destOrd="0" parTransId="{6D4AB1C1-E18A-4DD3-8260-EDBE81855F3B}" sibTransId="{5F711485-BED0-463E-AF62-070F42243DCE}"/>
    <dgm:cxn modelId="{6DA438B9-4450-4C1B-B1FA-1E32B1BFEF02}" srcId="{30409661-6C44-4B16-B9BD-37E43D2576C4}" destId="{DBE806DB-DE34-4DDE-8D5C-80CB261ECCFB}" srcOrd="3" destOrd="0" parTransId="{83B00762-354E-4712-AEA0-8B19281F0B7D}" sibTransId="{8D4331E1-EDA4-45D9-A1FD-CA4669EA8BB6}"/>
    <dgm:cxn modelId="{2C9B5FD0-268B-4E9E-9689-BA9962FF236B}" srcId="{30409661-6C44-4B16-B9BD-37E43D2576C4}" destId="{63982698-434E-4922-AF5A-8A586ED5492E}" srcOrd="2" destOrd="0" parTransId="{98FF093A-6C99-47A3-8295-08F865193758}" sibTransId="{8D052350-2D9C-4D0B-A297-D2CD0491C1F9}"/>
    <dgm:cxn modelId="{A85C25EC-F470-4C5F-96B4-3955FC339669}" type="presParOf" srcId="{25692C31-06CF-40FA-BEB0-47352C6547C8}" destId="{2F341ABF-42B0-47D0-8E81-3DD409C806A1}" srcOrd="0" destOrd="0" presId="urn:microsoft.com/office/officeart/2018/5/layout/IconCircleLabelList"/>
    <dgm:cxn modelId="{95475E90-02D0-4907-9C6E-2D58CF93B9BC}" type="presParOf" srcId="{2F341ABF-42B0-47D0-8E81-3DD409C806A1}" destId="{6C6A387C-0000-4429-9F50-5BD62FB2850F}" srcOrd="0" destOrd="0" presId="urn:microsoft.com/office/officeart/2018/5/layout/IconCircleLabelList"/>
    <dgm:cxn modelId="{DF330048-241D-4C9D-98C7-CDAB410AC358}" type="presParOf" srcId="{2F341ABF-42B0-47D0-8E81-3DD409C806A1}" destId="{0FE04EE0-43BA-4F9E-8998-37CAC6085BA9}" srcOrd="1" destOrd="0" presId="urn:microsoft.com/office/officeart/2018/5/layout/IconCircleLabelList"/>
    <dgm:cxn modelId="{B1D37EE0-A757-4141-AF7D-3D2C3F123940}" type="presParOf" srcId="{2F341ABF-42B0-47D0-8E81-3DD409C806A1}" destId="{C29600A6-2863-4363-8C2F-925DAC634ABE}" srcOrd="2" destOrd="0" presId="urn:microsoft.com/office/officeart/2018/5/layout/IconCircleLabelList"/>
    <dgm:cxn modelId="{0B8290BD-27F6-4307-BA34-DCF85A702592}" type="presParOf" srcId="{2F341ABF-42B0-47D0-8E81-3DD409C806A1}" destId="{8475283C-C586-4403-B131-0134AE627E85}" srcOrd="3" destOrd="0" presId="urn:microsoft.com/office/officeart/2018/5/layout/IconCircleLabelList"/>
    <dgm:cxn modelId="{694F7377-5FBA-4AB8-ACF7-4A60C9D9F405}" type="presParOf" srcId="{25692C31-06CF-40FA-BEB0-47352C6547C8}" destId="{C69168CC-6AF1-4E59-BDCF-E36732859918}" srcOrd="1" destOrd="0" presId="urn:microsoft.com/office/officeart/2018/5/layout/IconCircleLabelList"/>
    <dgm:cxn modelId="{94EC0425-061F-40F0-B06B-3135E0CEF9C3}" type="presParOf" srcId="{25692C31-06CF-40FA-BEB0-47352C6547C8}" destId="{DF06983B-E893-49C1-936F-77F6460C5381}" srcOrd="2" destOrd="0" presId="urn:microsoft.com/office/officeart/2018/5/layout/IconCircleLabelList"/>
    <dgm:cxn modelId="{591FC913-7A08-45B7-8F70-D3AE03C2D55D}" type="presParOf" srcId="{DF06983B-E893-49C1-936F-77F6460C5381}" destId="{5C52EFA4-DEC4-4CB4-90B7-D8061ED4246A}" srcOrd="0" destOrd="0" presId="urn:microsoft.com/office/officeart/2018/5/layout/IconCircleLabelList"/>
    <dgm:cxn modelId="{D3B05620-7F74-45E0-9EF0-3E6385F1DF0B}" type="presParOf" srcId="{DF06983B-E893-49C1-936F-77F6460C5381}" destId="{776D14FA-BF1D-49C7-9771-1CAD6B33A733}" srcOrd="1" destOrd="0" presId="urn:microsoft.com/office/officeart/2018/5/layout/IconCircleLabelList"/>
    <dgm:cxn modelId="{544F9EEC-EB0E-45B5-B6F2-F39D82DD85A9}" type="presParOf" srcId="{DF06983B-E893-49C1-936F-77F6460C5381}" destId="{AED0DF60-0A06-408F-B5DE-4F48518DAC0B}" srcOrd="2" destOrd="0" presId="urn:microsoft.com/office/officeart/2018/5/layout/IconCircleLabelList"/>
    <dgm:cxn modelId="{87ED0124-C205-4113-B25A-62A3C1DF6DC0}" type="presParOf" srcId="{DF06983B-E893-49C1-936F-77F6460C5381}" destId="{CF047B83-D9F2-4089-8399-B7D10535F0BC}" srcOrd="3" destOrd="0" presId="urn:microsoft.com/office/officeart/2018/5/layout/IconCircleLabelList"/>
    <dgm:cxn modelId="{30D4363A-4C63-4D24-B1AB-6D3B5F3FEDDC}" type="presParOf" srcId="{25692C31-06CF-40FA-BEB0-47352C6547C8}" destId="{2D9C19A8-113A-45AB-A346-E4B5CCFE7BFF}" srcOrd="3" destOrd="0" presId="urn:microsoft.com/office/officeart/2018/5/layout/IconCircleLabelList"/>
    <dgm:cxn modelId="{070BD2A1-795A-4999-94B3-AEF2706CD90F}" type="presParOf" srcId="{25692C31-06CF-40FA-BEB0-47352C6547C8}" destId="{4561B5C8-6F3B-443F-851A-92D0B5A7D920}" srcOrd="4" destOrd="0" presId="urn:microsoft.com/office/officeart/2018/5/layout/IconCircleLabelList"/>
    <dgm:cxn modelId="{8E545583-7804-410D-AFD1-1C9EC33EA558}" type="presParOf" srcId="{4561B5C8-6F3B-443F-851A-92D0B5A7D920}" destId="{DC622B3E-02B9-4E4D-B8AF-092EC3000A26}" srcOrd="0" destOrd="0" presId="urn:microsoft.com/office/officeart/2018/5/layout/IconCircleLabelList"/>
    <dgm:cxn modelId="{8820BF55-7FF2-4002-A8E4-333278C19EF6}" type="presParOf" srcId="{4561B5C8-6F3B-443F-851A-92D0B5A7D920}" destId="{87E81EE3-46FC-43B2-9922-3468F9A7F32A}" srcOrd="1" destOrd="0" presId="urn:microsoft.com/office/officeart/2018/5/layout/IconCircleLabelList"/>
    <dgm:cxn modelId="{381331E6-ECA4-4827-A1AA-4300ADB3F799}" type="presParOf" srcId="{4561B5C8-6F3B-443F-851A-92D0B5A7D920}" destId="{31245F25-E8BF-430F-A6AD-341CCB8BB6A8}" srcOrd="2" destOrd="0" presId="urn:microsoft.com/office/officeart/2018/5/layout/IconCircleLabelList"/>
    <dgm:cxn modelId="{E07D6C64-35D1-4BCC-919C-8BCA0F343DB0}" type="presParOf" srcId="{4561B5C8-6F3B-443F-851A-92D0B5A7D920}" destId="{4E5A87E3-5E7D-4AFF-9E13-DAD17653E5A0}" srcOrd="3" destOrd="0" presId="urn:microsoft.com/office/officeart/2018/5/layout/IconCircleLabelList"/>
    <dgm:cxn modelId="{D71D08EB-C271-4453-B9AF-DEE666DED279}" type="presParOf" srcId="{25692C31-06CF-40FA-BEB0-47352C6547C8}" destId="{58C09388-CE25-4F8A-A30C-16545F4917D3}" srcOrd="5" destOrd="0" presId="urn:microsoft.com/office/officeart/2018/5/layout/IconCircleLabelList"/>
    <dgm:cxn modelId="{0F9C8D40-D2CB-47CA-9158-69C57FCB2987}" type="presParOf" srcId="{25692C31-06CF-40FA-BEB0-47352C6547C8}" destId="{220BFCA5-796C-425A-949B-81CABCFAF577}" srcOrd="6" destOrd="0" presId="urn:microsoft.com/office/officeart/2018/5/layout/IconCircleLabelList"/>
    <dgm:cxn modelId="{83C3C7F2-075B-4F88-9BC4-00A810314B6F}" type="presParOf" srcId="{220BFCA5-796C-425A-949B-81CABCFAF577}" destId="{8C0AB63D-2998-49E2-9F98-C2E81EFA52D6}" srcOrd="0" destOrd="0" presId="urn:microsoft.com/office/officeart/2018/5/layout/IconCircleLabelList"/>
    <dgm:cxn modelId="{34752014-CB92-4645-8AF0-33831861ADC8}" type="presParOf" srcId="{220BFCA5-796C-425A-949B-81CABCFAF577}" destId="{FCBA9AD7-85CD-4520-84B8-48FCBBE4940B}" srcOrd="1" destOrd="0" presId="urn:microsoft.com/office/officeart/2018/5/layout/IconCircleLabelList"/>
    <dgm:cxn modelId="{C0CC6CF4-5638-43C2-90B7-11B564D821CE}" type="presParOf" srcId="{220BFCA5-796C-425A-949B-81CABCFAF577}" destId="{654F1277-6043-40E6-BB84-FE58FD88AD45}" srcOrd="2" destOrd="0" presId="urn:microsoft.com/office/officeart/2018/5/layout/IconCircleLabelList"/>
    <dgm:cxn modelId="{C027F74E-407E-4060-AEA2-30DE1663625B}" type="presParOf" srcId="{220BFCA5-796C-425A-949B-81CABCFAF577}" destId="{AA3CD93F-07B0-4455-94CD-B9DAB58F4AA8}" srcOrd="3" destOrd="0" presId="urn:microsoft.com/office/officeart/2018/5/layout/IconCircleLabelList"/>
    <dgm:cxn modelId="{61386D3E-A886-465F-BEAD-9CCE48A4BF4D}" type="presParOf" srcId="{25692C31-06CF-40FA-BEB0-47352C6547C8}" destId="{F4DA7E79-FE29-40CE-993F-C078670BCDB6}" srcOrd="7" destOrd="0" presId="urn:microsoft.com/office/officeart/2018/5/layout/IconCircleLabelList"/>
    <dgm:cxn modelId="{4CBD8AD9-1C03-42FD-9FED-99BD315C221B}" type="presParOf" srcId="{25692C31-06CF-40FA-BEB0-47352C6547C8}" destId="{89B21170-73AB-4C03-819E-3F1B7457837E}" srcOrd="8" destOrd="0" presId="urn:microsoft.com/office/officeart/2018/5/layout/IconCircleLabelList"/>
    <dgm:cxn modelId="{233C12DD-C227-4994-8E63-1FC4468E0051}" type="presParOf" srcId="{89B21170-73AB-4C03-819E-3F1B7457837E}" destId="{3FC93DDC-9083-4C2B-87A6-BE46857EC48F}" srcOrd="0" destOrd="0" presId="urn:microsoft.com/office/officeart/2018/5/layout/IconCircleLabelList"/>
    <dgm:cxn modelId="{28D7B72C-E055-4641-B5E7-7C9D81CBCF39}" type="presParOf" srcId="{89B21170-73AB-4C03-819E-3F1B7457837E}" destId="{9648DD3F-68AF-42C6-8D4C-F7C3E70BFCA1}" srcOrd="1" destOrd="0" presId="urn:microsoft.com/office/officeart/2018/5/layout/IconCircleLabelList"/>
    <dgm:cxn modelId="{83595D45-AFD5-4170-8268-8E0BF0902486}" type="presParOf" srcId="{89B21170-73AB-4C03-819E-3F1B7457837E}" destId="{4B225989-4A9E-4745-A66E-0B47C6B83F4B}" srcOrd="2" destOrd="0" presId="urn:microsoft.com/office/officeart/2018/5/layout/IconCircleLabelList"/>
    <dgm:cxn modelId="{C3849C2E-03B1-42CF-A881-5D78CF301291}" type="presParOf" srcId="{89B21170-73AB-4C03-819E-3F1B7457837E}" destId="{E2756214-5B71-4A2D-BED6-8A64A59EE726}" srcOrd="3" destOrd="0" presId="urn:microsoft.com/office/officeart/2018/5/layout/IconCircleLabelList"/>
    <dgm:cxn modelId="{28DC944D-1B33-4076-A00E-7967295E9BD0}" type="presParOf" srcId="{25692C31-06CF-40FA-BEB0-47352C6547C8}" destId="{645C2780-C661-4ED5-95F5-45E6E2AAEF58}" srcOrd="9" destOrd="0" presId="urn:microsoft.com/office/officeart/2018/5/layout/IconCircleLabelList"/>
    <dgm:cxn modelId="{E40B6A7A-66B7-47CF-A4B3-3F60CE1815F6}" type="presParOf" srcId="{25692C31-06CF-40FA-BEB0-47352C6547C8}" destId="{12D9AD52-5EAD-4BCD-BE87-038A400D3225}" srcOrd="10" destOrd="0" presId="urn:microsoft.com/office/officeart/2018/5/layout/IconCircleLabelList"/>
    <dgm:cxn modelId="{0BE15107-60D3-4EEA-9921-31148C919CE4}" type="presParOf" srcId="{12D9AD52-5EAD-4BCD-BE87-038A400D3225}" destId="{AD6A1B25-F143-4F78-877F-33AF8DC6EF47}" srcOrd="0" destOrd="0" presId="urn:microsoft.com/office/officeart/2018/5/layout/IconCircleLabelList"/>
    <dgm:cxn modelId="{715433FC-36A5-4E6D-93FE-48B5716B76D0}" type="presParOf" srcId="{12D9AD52-5EAD-4BCD-BE87-038A400D3225}" destId="{7E5E4E42-F24F-4482-BAE0-4C87FD2B0BA3}" srcOrd="1" destOrd="0" presId="urn:microsoft.com/office/officeart/2018/5/layout/IconCircleLabelList"/>
    <dgm:cxn modelId="{55C29D87-0AB5-49DC-B993-93FF000012A8}" type="presParOf" srcId="{12D9AD52-5EAD-4BCD-BE87-038A400D3225}" destId="{A6ACBAFA-A9D9-4241-B3F0-BA4696928256}" srcOrd="2" destOrd="0" presId="urn:microsoft.com/office/officeart/2018/5/layout/IconCircleLabelList"/>
    <dgm:cxn modelId="{57B7C517-D399-4DC2-84CB-7CEFA17CDED4}" type="presParOf" srcId="{12D9AD52-5EAD-4BCD-BE87-038A400D3225}" destId="{CBCF313E-BF0A-4821-9FF3-8546426611F5}" srcOrd="3" destOrd="0" presId="urn:microsoft.com/office/officeart/2018/5/layout/IconCircleLabelList"/>
    <dgm:cxn modelId="{AECA3523-BB62-4899-B181-FB1A2ACDDCFA}" type="presParOf" srcId="{25692C31-06CF-40FA-BEB0-47352C6547C8}" destId="{A02946F7-7BB1-43A4-834A-9DC114F11285}" srcOrd="11" destOrd="0" presId="urn:microsoft.com/office/officeart/2018/5/layout/IconCircleLabelList"/>
    <dgm:cxn modelId="{99635E67-6B5A-48D5-B9C5-6E4315B1CF1B}" type="presParOf" srcId="{25692C31-06CF-40FA-BEB0-47352C6547C8}" destId="{2797C76F-4B90-468F-ABF7-76CD8D584BCC}" srcOrd="12" destOrd="0" presId="urn:microsoft.com/office/officeart/2018/5/layout/IconCircleLabelList"/>
    <dgm:cxn modelId="{389E2B97-97EE-416D-B7A1-26CCDB46B002}" type="presParOf" srcId="{2797C76F-4B90-468F-ABF7-76CD8D584BCC}" destId="{764EFDA0-EB31-4A6A-B3EE-CC75038E5292}" srcOrd="0" destOrd="0" presId="urn:microsoft.com/office/officeart/2018/5/layout/IconCircleLabelList"/>
    <dgm:cxn modelId="{B167D194-2FE0-49E4-A351-02DF736427C7}" type="presParOf" srcId="{2797C76F-4B90-468F-ABF7-76CD8D584BCC}" destId="{1BBF0DDF-3584-4DFA-B681-879C0B0618A0}" srcOrd="1" destOrd="0" presId="urn:microsoft.com/office/officeart/2018/5/layout/IconCircleLabelList"/>
    <dgm:cxn modelId="{0840D1C2-915A-46D5-888C-6CF0292DDC92}" type="presParOf" srcId="{2797C76F-4B90-468F-ABF7-76CD8D584BCC}" destId="{19149356-9867-4D0E-A739-7B93E8DA2719}" srcOrd="2" destOrd="0" presId="urn:microsoft.com/office/officeart/2018/5/layout/IconCircleLabelList"/>
    <dgm:cxn modelId="{EC0B417B-0E7D-4AA5-8C66-3CFDD6CEC782}" type="presParOf" srcId="{2797C76F-4B90-468F-ABF7-76CD8D584BCC}" destId="{663C8808-6126-4D31-8115-69932D612B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2EC1C-8AC4-4A18-A2E5-5627504B3E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AA4BFF9-D251-4D93-94B0-6BA325AF172F}">
      <dgm:prSet phldrT="[Text]"/>
      <dgm:spPr/>
      <dgm:t>
        <a:bodyPr/>
        <a:lstStyle/>
        <a:p>
          <a:r>
            <a:rPr lang="en-US" b="1">
              <a:latin typeface="Arial Black" pitchFamily="34" charset="0"/>
            </a:rPr>
            <a:t>Low to moderate income individuals</a:t>
          </a:r>
        </a:p>
      </dgm:t>
    </dgm:pt>
    <dgm:pt modelId="{57A2FEC9-68D3-433F-A184-814EAB129DE3}" type="parTrans" cxnId="{000D47FD-8358-481E-AB29-171190BDA4EF}">
      <dgm:prSet/>
      <dgm:spPr/>
      <dgm:t>
        <a:bodyPr/>
        <a:lstStyle/>
        <a:p>
          <a:endParaRPr lang="en-US"/>
        </a:p>
      </dgm:t>
    </dgm:pt>
    <dgm:pt modelId="{0690FEC7-3236-4B3F-B7AE-0B7DB216F3BC}" type="sibTrans" cxnId="{000D47FD-8358-481E-AB29-171190BDA4EF}">
      <dgm:prSet/>
      <dgm:spPr/>
      <dgm:t>
        <a:bodyPr/>
        <a:lstStyle/>
        <a:p>
          <a:endParaRPr lang="en-US"/>
        </a:p>
      </dgm:t>
    </dgm:pt>
    <dgm:pt modelId="{AFA3D724-8379-4830-B519-365BD96088FC}">
      <dgm:prSet phldrT="[Text]"/>
      <dgm:spPr/>
      <dgm:t>
        <a:bodyPr/>
        <a:lstStyle/>
        <a:p>
          <a:r>
            <a:rPr lang="en-US" b="1">
              <a:latin typeface="Arial Black" pitchFamily="34" charset="0"/>
            </a:rPr>
            <a:t>Veterans</a:t>
          </a:r>
        </a:p>
      </dgm:t>
    </dgm:pt>
    <dgm:pt modelId="{69329BAD-C5C4-4E49-AB6D-C777F451799A}" type="parTrans" cxnId="{BE48F4ED-7C94-44FA-9ED2-9CFE983AE3CD}">
      <dgm:prSet/>
      <dgm:spPr/>
      <dgm:t>
        <a:bodyPr/>
        <a:lstStyle/>
        <a:p>
          <a:endParaRPr lang="en-US"/>
        </a:p>
      </dgm:t>
    </dgm:pt>
    <dgm:pt modelId="{4D05D34F-D896-4E23-986D-9B3BB6E46587}" type="sibTrans" cxnId="{BE48F4ED-7C94-44FA-9ED2-9CFE983AE3CD}">
      <dgm:prSet/>
      <dgm:spPr/>
      <dgm:t>
        <a:bodyPr/>
        <a:lstStyle/>
        <a:p>
          <a:endParaRPr lang="en-US"/>
        </a:p>
      </dgm:t>
    </dgm:pt>
    <dgm:pt modelId="{734E6529-2790-4BBB-83EE-76CBF98C331F}">
      <dgm:prSet phldrT="[Text]"/>
      <dgm:spPr/>
      <dgm:t>
        <a:bodyPr/>
        <a:lstStyle/>
        <a:p>
          <a:r>
            <a:rPr lang="en-US" b="1">
              <a:latin typeface="Arial Black" pitchFamily="34" charset="0"/>
            </a:rPr>
            <a:t>Undocumented Residents</a:t>
          </a:r>
        </a:p>
      </dgm:t>
    </dgm:pt>
    <dgm:pt modelId="{693858AB-740D-4327-B563-005BCD6BE101}" type="parTrans" cxnId="{F07A4BC8-B890-4DF0-846D-E7CFBE9293A3}">
      <dgm:prSet/>
      <dgm:spPr/>
      <dgm:t>
        <a:bodyPr/>
        <a:lstStyle/>
        <a:p>
          <a:endParaRPr lang="en-US"/>
        </a:p>
      </dgm:t>
    </dgm:pt>
    <dgm:pt modelId="{D3F46DC2-3DB7-429F-BB7D-89A6EC53F882}" type="sibTrans" cxnId="{F07A4BC8-B890-4DF0-846D-E7CFBE9293A3}">
      <dgm:prSet/>
      <dgm:spPr/>
      <dgm:t>
        <a:bodyPr/>
        <a:lstStyle/>
        <a:p>
          <a:endParaRPr lang="en-US"/>
        </a:p>
      </dgm:t>
    </dgm:pt>
    <dgm:pt modelId="{B16A8A69-EBE0-45C3-8488-4513CE23F7AD}">
      <dgm:prSet phldrT="[Text]"/>
      <dgm:spPr/>
      <dgm:t>
        <a:bodyPr/>
        <a:lstStyle/>
        <a:p>
          <a:r>
            <a:rPr lang="en-US" b="1">
              <a:latin typeface="Arial Black" pitchFamily="34" charset="0"/>
            </a:rPr>
            <a:t>LGBTQ</a:t>
          </a:r>
        </a:p>
      </dgm:t>
    </dgm:pt>
    <dgm:pt modelId="{94CEA4DC-130E-4078-B7FC-0CDC43F3D977}" type="parTrans" cxnId="{95693A33-7460-42C6-A426-3E7CD3E7DC9B}">
      <dgm:prSet/>
      <dgm:spPr/>
      <dgm:t>
        <a:bodyPr/>
        <a:lstStyle/>
        <a:p>
          <a:endParaRPr lang="en-US"/>
        </a:p>
      </dgm:t>
    </dgm:pt>
    <dgm:pt modelId="{A08BD584-EE28-4285-9C22-11BF3728EE12}" type="sibTrans" cxnId="{95693A33-7460-42C6-A426-3E7CD3E7DC9B}">
      <dgm:prSet/>
      <dgm:spPr/>
      <dgm:t>
        <a:bodyPr/>
        <a:lstStyle/>
        <a:p>
          <a:endParaRPr lang="en-US"/>
        </a:p>
      </dgm:t>
    </dgm:pt>
    <dgm:pt modelId="{DECBE0A0-BAF3-473D-A49D-A3D78BC7640E}">
      <dgm:prSet phldrT="[Text]"/>
      <dgm:spPr/>
      <dgm:t>
        <a:bodyPr/>
        <a:lstStyle/>
        <a:p>
          <a:r>
            <a:rPr lang="en-US" b="1">
              <a:latin typeface="Arial Black" pitchFamily="34" charset="0"/>
            </a:rPr>
            <a:t>Homeless</a:t>
          </a:r>
        </a:p>
      </dgm:t>
    </dgm:pt>
    <dgm:pt modelId="{8211CBDB-303B-43A0-B405-E7E4FCB48329}" type="parTrans" cxnId="{8F22668C-C90B-4C77-B30B-E3E2B0DC2B5B}">
      <dgm:prSet/>
      <dgm:spPr/>
      <dgm:t>
        <a:bodyPr/>
        <a:lstStyle/>
        <a:p>
          <a:endParaRPr lang="en-US"/>
        </a:p>
      </dgm:t>
    </dgm:pt>
    <dgm:pt modelId="{1D0D22AC-2475-4E5D-83CB-56CA6DE77482}" type="sibTrans" cxnId="{8F22668C-C90B-4C77-B30B-E3E2B0DC2B5B}">
      <dgm:prSet/>
      <dgm:spPr/>
      <dgm:t>
        <a:bodyPr/>
        <a:lstStyle/>
        <a:p>
          <a:endParaRPr lang="en-US"/>
        </a:p>
      </dgm:t>
    </dgm:pt>
    <dgm:pt modelId="{C83B2EFE-CE8B-42B6-9745-D7317CADC6E3}">
      <dgm:prSet phldrT="[Text]"/>
      <dgm:spPr/>
      <dgm:t>
        <a:bodyPr/>
        <a:lstStyle/>
        <a:p>
          <a:r>
            <a:rPr lang="en-US" b="1">
              <a:latin typeface="Arial Black" pitchFamily="34" charset="0"/>
            </a:rPr>
            <a:t>Youth</a:t>
          </a:r>
        </a:p>
      </dgm:t>
    </dgm:pt>
    <dgm:pt modelId="{E8BB14C4-70CC-4E44-AB5A-9E001D8BAEE3}" type="parTrans" cxnId="{EE312DE5-B739-4A78-9C94-A6825A468DE5}">
      <dgm:prSet/>
      <dgm:spPr/>
      <dgm:t>
        <a:bodyPr/>
        <a:lstStyle/>
        <a:p>
          <a:endParaRPr lang="en-US"/>
        </a:p>
      </dgm:t>
    </dgm:pt>
    <dgm:pt modelId="{C947AFA1-D9A4-4491-B942-413569839099}" type="sibTrans" cxnId="{EE312DE5-B739-4A78-9C94-A6825A468DE5}">
      <dgm:prSet/>
      <dgm:spPr/>
      <dgm:t>
        <a:bodyPr/>
        <a:lstStyle/>
        <a:p>
          <a:endParaRPr lang="en-US"/>
        </a:p>
      </dgm:t>
    </dgm:pt>
    <dgm:pt modelId="{E42BC1F6-7262-4CA7-BF4D-091D7F1DE1ED}">
      <dgm:prSet phldrT="[Text]"/>
      <dgm:spPr/>
      <dgm:t>
        <a:bodyPr/>
        <a:lstStyle/>
        <a:p>
          <a:r>
            <a:rPr lang="en-US" b="1">
              <a:latin typeface="Arial Black" pitchFamily="34" charset="0"/>
            </a:rPr>
            <a:t>Incarcerated </a:t>
          </a:r>
        </a:p>
      </dgm:t>
    </dgm:pt>
    <dgm:pt modelId="{2AECBF5D-A0CD-43A4-9D0D-0A310CE5423F}" type="parTrans" cxnId="{41214F62-E4A2-4FD1-905A-8D8166C1F412}">
      <dgm:prSet/>
      <dgm:spPr/>
      <dgm:t>
        <a:bodyPr/>
        <a:lstStyle/>
        <a:p>
          <a:endParaRPr lang="en-US"/>
        </a:p>
      </dgm:t>
    </dgm:pt>
    <dgm:pt modelId="{4CFF3348-6BCB-4A5D-992E-DFA3C71CE1A0}" type="sibTrans" cxnId="{41214F62-E4A2-4FD1-905A-8D8166C1F412}">
      <dgm:prSet/>
      <dgm:spPr/>
      <dgm:t>
        <a:bodyPr/>
        <a:lstStyle/>
        <a:p>
          <a:endParaRPr lang="en-US"/>
        </a:p>
      </dgm:t>
    </dgm:pt>
    <dgm:pt modelId="{0BCC6B0A-F7DF-4944-914F-64AC0AA9D175}" type="pres">
      <dgm:prSet presAssocID="{BD02EC1C-8AC4-4A18-A2E5-5627504B3ED2}" presName="diagram" presStyleCnt="0">
        <dgm:presLayoutVars>
          <dgm:dir/>
          <dgm:resizeHandles val="exact"/>
        </dgm:presLayoutVars>
      </dgm:prSet>
      <dgm:spPr/>
    </dgm:pt>
    <dgm:pt modelId="{ED24634F-F6B8-4B09-AC8A-7DF3C8145B45}" type="pres">
      <dgm:prSet presAssocID="{DAA4BFF9-D251-4D93-94B0-6BA325AF172F}" presName="node" presStyleLbl="node1" presStyleIdx="0" presStyleCnt="7">
        <dgm:presLayoutVars>
          <dgm:bulletEnabled val="1"/>
        </dgm:presLayoutVars>
      </dgm:prSet>
      <dgm:spPr/>
    </dgm:pt>
    <dgm:pt modelId="{AB2FEED9-B010-40D8-9567-2BBC66EEC83E}" type="pres">
      <dgm:prSet presAssocID="{0690FEC7-3236-4B3F-B7AE-0B7DB216F3BC}" presName="sibTrans" presStyleCnt="0"/>
      <dgm:spPr/>
    </dgm:pt>
    <dgm:pt modelId="{9887EE26-4D86-4F34-B400-9BBAC058AB4C}" type="pres">
      <dgm:prSet presAssocID="{AFA3D724-8379-4830-B519-365BD96088FC}" presName="node" presStyleLbl="node1" presStyleIdx="1" presStyleCnt="7">
        <dgm:presLayoutVars>
          <dgm:bulletEnabled val="1"/>
        </dgm:presLayoutVars>
      </dgm:prSet>
      <dgm:spPr/>
    </dgm:pt>
    <dgm:pt modelId="{96769357-3DD1-4791-9EEA-5819F65C25AB}" type="pres">
      <dgm:prSet presAssocID="{4D05D34F-D896-4E23-986D-9B3BB6E46587}" presName="sibTrans" presStyleCnt="0"/>
      <dgm:spPr/>
    </dgm:pt>
    <dgm:pt modelId="{AD6D65FB-5A0D-4C62-8ED3-042693870908}" type="pres">
      <dgm:prSet presAssocID="{734E6529-2790-4BBB-83EE-76CBF98C331F}" presName="node" presStyleLbl="node1" presStyleIdx="2" presStyleCnt="7">
        <dgm:presLayoutVars>
          <dgm:bulletEnabled val="1"/>
        </dgm:presLayoutVars>
      </dgm:prSet>
      <dgm:spPr/>
    </dgm:pt>
    <dgm:pt modelId="{8D91CE46-69DA-4AE5-8746-F0FA6F5422BB}" type="pres">
      <dgm:prSet presAssocID="{D3F46DC2-3DB7-429F-BB7D-89A6EC53F882}" presName="sibTrans" presStyleCnt="0"/>
      <dgm:spPr/>
    </dgm:pt>
    <dgm:pt modelId="{05CB2E92-DD95-4F3B-8F3D-EA2836DAB1DB}" type="pres">
      <dgm:prSet presAssocID="{B16A8A69-EBE0-45C3-8488-4513CE23F7AD}" presName="node" presStyleLbl="node1" presStyleIdx="3" presStyleCnt="7">
        <dgm:presLayoutVars>
          <dgm:bulletEnabled val="1"/>
        </dgm:presLayoutVars>
      </dgm:prSet>
      <dgm:spPr/>
    </dgm:pt>
    <dgm:pt modelId="{64433CFB-F1EF-47E4-9A6E-A3FBD28F8BA3}" type="pres">
      <dgm:prSet presAssocID="{A08BD584-EE28-4285-9C22-11BF3728EE12}" presName="sibTrans" presStyleCnt="0"/>
      <dgm:spPr/>
    </dgm:pt>
    <dgm:pt modelId="{878F2C68-796D-464E-9DC7-5216F9E03DB4}" type="pres">
      <dgm:prSet presAssocID="{DECBE0A0-BAF3-473D-A49D-A3D78BC7640E}" presName="node" presStyleLbl="node1" presStyleIdx="4" presStyleCnt="7">
        <dgm:presLayoutVars>
          <dgm:bulletEnabled val="1"/>
        </dgm:presLayoutVars>
      </dgm:prSet>
      <dgm:spPr/>
    </dgm:pt>
    <dgm:pt modelId="{A1D84F96-F3E3-45BC-A4A0-7E9178F416F1}" type="pres">
      <dgm:prSet presAssocID="{1D0D22AC-2475-4E5D-83CB-56CA6DE77482}" presName="sibTrans" presStyleCnt="0"/>
      <dgm:spPr/>
    </dgm:pt>
    <dgm:pt modelId="{8CA904AD-39C0-48C2-AAC5-88ED9E8247FB}" type="pres">
      <dgm:prSet presAssocID="{C83B2EFE-CE8B-42B6-9745-D7317CADC6E3}" presName="node" presStyleLbl="node1" presStyleIdx="5" presStyleCnt="7">
        <dgm:presLayoutVars>
          <dgm:bulletEnabled val="1"/>
        </dgm:presLayoutVars>
      </dgm:prSet>
      <dgm:spPr/>
    </dgm:pt>
    <dgm:pt modelId="{6F86EB23-B517-41AF-8E51-D031EFFA0C4F}" type="pres">
      <dgm:prSet presAssocID="{C947AFA1-D9A4-4491-B942-413569839099}" presName="sibTrans" presStyleCnt="0"/>
      <dgm:spPr/>
    </dgm:pt>
    <dgm:pt modelId="{050E8AEB-37D0-4552-9479-90EAB4095F26}" type="pres">
      <dgm:prSet presAssocID="{E42BC1F6-7262-4CA7-BF4D-091D7F1DE1ED}" presName="node" presStyleLbl="node1" presStyleIdx="6" presStyleCnt="7">
        <dgm:presLayoutVars>
          <dgm:bulletEnabled val="1"/>
        </dgm:presLayoutVars>
      </dgm:prSet>
      <dgm:spPr/>
    </dgm:pt>
  </dgm:ptLst>
  <dgm:cxnLst>
    <dgm:cxn modelId="{89274E15-9198-467B-B8B0-0455B21E118E}" type="presOf" srcId="{BD02EC1C-8AC4-4A18-A2E5-5627504B3ED2}" destId="{0BCC6B0A-F7DF-4944-914F-64AC0AA9D175}" srcOrd="0" destOrd="0" presId="urn:microsoft.com/office/officeart/2005/8/layout/default"/>
    <dgm:cxn modelId="{95693A33-7460-42C6-A426-3E7CD3E7DC9B}" srcId="{BD02EC1C-8AC4-4A18-A2E5-5627504B3ED2}" destId="{B16A8A69-EBE0-45C3-8488-4513CE23F7AD}" srcOrd="3" destOrd="0" parTransId="{94CEA4DC-130E-4078-B7FC-0CDC43F3D977}" sibTransId="{A08BD584-EE28-4285-9C22-11BF3728EE12}"/>
    <dgm:cxn modelId="{DD99455D-2733-4712-A399-624D6A4DC879}" type="presOf" srcId="{B16A8A69-EBE0-45C3-8488-4513CE23F7AD}" destId="{05CB2E92-DD95-4F3B-8F3D-EA2836DAB1DB}" srcOrd="0" destOrd="0" presId="urn:microsoft.com/office/officeart/2005/8/layout/default"/>
    <dgm:cxn modelId="{41214F62-E4A2-4FD1-905A-8D8166C1F412}" srcId="{BD02EC1C-8AC4-4A18-A2E5-5627504B3ED2}" destId="{E42BC1F6-7262-4CA7-BF4D-091D7F1DE1ED}" srcOrd="6" destOrd="0" parTransId="{2AECBF5D-A0CD-43A4-9D0D-0A310CE5423F}" sibTransId="{4CFF3348-6BCB-4A5D-992E-DFA3C71CE1A0}"/>
    <dgm:cxn modelId="{3AE72245-528D-4C0C-8FA4-9DE6F8DEFB2B}" type="presOf" srcId="{E42BC1F6-7262-4CA7-BF4D-091D7F1DE1ED}" destId="{050E8AEB-37D0-4552-9479-90EAB4095F26}" srcOrd="0" destOrd="0" presId="urn:microsoft.com/office/officeart/2005/8/layout/default"/>
    <dgm:cxn modelId="{95C0EE6B-40F3-4D9A-8C4C-762D74A995DA}" type="presOf" srcId="{AFA3D724-8379-4830-B519-365BD96088FC}" destId="{9887EE26-4D86-4F34-B400-9BBAC058AB4C}" srcOrd="0" destOrd="0" presId="urn:microsoft.com/office/officeart/2005/8/layout/default"/>
    <dgm:cxn modelId="{9DF5067F-CC1D-4F58-8509-9B729F26720B}" type="presOf" srcId="{DAA4BFF9-D251-4D93-94B0-6BA325AF172F}" destId="{ED24634F-F6B8-4B09-AC8A-7DF3C8145B45}" srcOrd="0" destOrd="0" presId="urn:microsoft.com/office/officeart/2005/8/layout/default"/>
    <dgm:cxn modelId="{74730F84-EA17-4A33-A909-09AD7C2782E5}" type="presOf" srcId="{C83B2EFE-CE8B-42B6-9745-D7317CADC6E3}" destId="{8CA904AD-39C0-48C2-AAC5-88ED9E8247FB}" srcOrd="0" destOrd="0" presId="urn:microsoft.com/office/officeart/2005/8/layout/default"/>
    <dgm:cxn modelId="{8F22668C-C90B-4C77-B30B-E3E2B0DC2B5B}" srcId="{BD02EC1C-8AC4-4A18-A2E5-5627504B3ED2}" destId="{DECBE0A0-BAF3-473D-A49D-A3D78BC7640E}" srcOrd="4" destOrd="0" parTransId="{8211CBDB-303B-43A0-B405-E7E4FCB48329}" sibTransId="{1D0D22AC-2475-4E5D-83CB-56CA6DE77482}"/>
    <dgm:cxn modelId="{FBC765AB-E029-4CFC-9005-1E9F5ECAC53E}" type="presOf" srcId="{734E6529-2790-4BBB-83EE-76CBF98C331F}" destId="{AD6D65FB-5A0D-4C62-8ED3-042693870908}" srcOrd="0" destOrd="0" presId="urn:microsoft.com/office/officeart/2005/8/layout/default"/>
    <dgm:cxn modelId="{6402F1C5-FBC5-4879-A53A-C5A6C795BC93}" type="presOf" srcId="{DECBE0A0-BAF3-473D-A49D-A3D78BC7640E}" destId="{878F2C68-796D-464E-9DC7-5216F9E03DB4}" srcOrd="0" destOrd="0" presId="urn:microsoft.com/office/officeart/2005/8/layout/default"/>
    <dgm:cxn modelId="{F07A4BC8-B890-4DF0-846D-E7CFBE9293A3}" srcId="{BD02EC1C-8AC4-4A18-A2E5-5627504B3ED2}" destId="{734E6529-2790-4BBB-83EE-76CBF98C331F}" srcOrd="2" destOrd="0" parTransId="{693858AB-740D-4327-B563-005BCD6BE101}" sibTransId="{D3F46DC2-3DB7-429F-BB7D-89A6EC53F882}"/>
    <dgm:cxn modelId="{EE312DE5-B739-4A78-9C94-A6825A468DE5}" srcId="{BD02EC1C-8AC4-4A18-A2E5-5627504B3ED2}" destId="{C83B2EFE-CE8B-42B6-9745-D7317CADC6E3}" srcOrd="5" destOrd="0" parTransId="{E8BB14C4-70CC-4E44-AB5A-9E001D8BAEE3}" sibTransId="{C947AFA1-D9A4-4491-B942-413569839099}"/>
    <dgm:cxn modelId="{BE48F4ED-7C94-44FA-9ED2-9CFE983AE3CD}" srcId="{BD02EC1C-8AC4-4A18-A2E5-5627504B3ED2}" destId="{AFA3D724-8379-4830-B519-365BD96088FC}" srcOrd="1" destOrd="0" parTransId="{69329BAD-C5C4-4E49-AB6D-C777F451799A}" sibTransId="{4D05D34F-D896-4E23-986D-9B3BB6E46587}"/>
    <dgm:cxn modelId="{000D47FD-8358-481E-AB29-171190BDA4EF}" srcId="{BD02EC1C-8AC4-4A18-A2E5-5627504B3ED2}" destId="{DAA4BFF9-D251-4D93-94B0-6BA325AF172F}" srcOrd="0" destOrd="0" parTransId="{57A2FEC9-68D3-433F-A184-814EAB129DE3}" sibTransId="{0690FEC7-3236-4B3F-B7AE-0B7DB216F3BC}"/>
    <dgm:cxn modelId="{7C7B0F02-6E3D-4155-86AC-0468BF871F4D}" type="presParOf" srcId="{0BCC6B0A-F7DF-4944-914F-64AC0AA9D175}" destId="{ED24634F-F6B8-4B09-AC8A-7DF3C8145B45}" srcOrd="0" destOrd="0" presId="urn:microsoft.com/office/officeart/2005/8/layout/default"/>
    <dgm:cxn modelId="{89BC28C4-ED3B-4CB2-BE43-6D8A77314438}" type="presParOf" srcId="{0BCC6B0A-F7DF-4944-914F-64AC0AA9D175}" destId="{AB2FEED9-B010-40D8-9567-2BBC66EEC83E}" srcOrd="1" destOrd="0" presId="urn:microsoft.com/office/officeart/2005/8/layout/default"/>
    <dgm:cxn modelId="{FB972C57-0D82-4347-906A-14E4AD8082EE}" type="presParOf" srcId="{0BCC6B0A-F7DF-4944-914F-64AC0AA9D175}" destId="{9887EE26-4D86-4F34-B400-9BBAC058AB4C}" srcOrd="2" destOrd="0" presId="urn:microsoft.com/office/officeart/2005/8/layout/default"/>
    <dgm:cxn modelId="{CEAE7FD4-F17D-4498-8148-D5202A70E4BA}" type="presParOf" srcId="{0BCC6B0A-F7DF-4944-914F-64AC0AA9D175}" destId="{96769357-3DD1-4791-9EEA-5819F65C25AB}" srcOrd="3" destOrd="0" presId="urn:microsoft.com/office/officeart/2005/8/layout/default"/>
    <dgm:cxn modelId="{B9D37322-96D0-40EF-8A68-88714A62CD02}" type="presParOf" srcId="{0BCC6B0A-F7DF-4944-914F-64AC0AA9D175}" destId="{AD6D65FB-5A0D-4C62-8ED3-042693870908}" srcOrd="4" destOrd="0" presId="urn:microsoft.com/office/officeart/2005/8/layout/default"/>
    <dgm:cxn modelId="{5E03EA7D-DFE4-44E8-BD1D-BCA30FF90D4C}" type="presParOf" srcId="{0BCC6B0A-F7DF-4944-914F-64AC0AA9D175}" destId="{8D91CE46-69DA-4AE5-8746-F0FA6F5422BB}" srcOrd="5" destOrd="0" presId="urn:microsoft.com/office/officeart/2005/8/layout/default"/>
    <dgm:cxn modelId="{C4867A78-3990-456D-A18A-BB3C1E13BB5C}" type="presParOf" srcId="{0BCC6B0A-F7DF-4944-914F-64AC0AA9D175}" destId="{05CB2E92-DD95-4F3B-8F3D-EA2836DAB1DB}" srcOrd="6" destOrd="0" presId="urn:microsoft.com/office/officeart/2005/8/layout/default"/>
    <dgm:cxn modelId="{28706C14-C11B-4A32-B2E1-EE707FA6A531}" type="presParOf" srcId="{0BCC6B0A-F7DF-4944-914F-64AC0AA9D175}" destId="{64433CFB-F1EF-47E4-9A6E-A3FBD28F8BA3}" srcOrd="7" destOrd="0" presId="urn:microsoft.com/office/officeart/2005/8/layout/default"/>
    <dgm:cxn modelId="{512F14F3-A4A9-40F9-A44D-1D9D540FD56F}" type="presParOf" srcId="{0BCC6B0A-F7DF-4944-914F-64AC0AA9D175}" destId="{878F2C68-796D-464E-9DC7-5216F9E03DB4}" srcOrd="8" destOrd="0" presId="urn:microsoft.com/office/officeart/2005/8/layout/default"/>
    <dgm:cxn modelId="{20D1BCC1-3AB7-4421-925D-6826433D5DB5}" type="presParOf" srcId="{0BCC6B0A-F7DF-4944-914F-64AC0AA9D175}" destId="{A1D84F96-F3E3-45BC-A4A0-7E9178F416F1}" srcOrd="9" destOrd="0" presId="urn:microsoft.com/office/officeart/2005/8/layout/default"/>
    <dgm:cxn modelId="{7A8EED1D-A3AC-4F65-9BA5-B3CCF42FB889}" type="presParOf" srcId="{0BCC6B0A-F7DF-4944-914F-64AC0AA9D175}" destId="{8CA904AD-39C0-48C2-AAC5-88ED9E8247FB}" srcOrd="10" destOrd="0" presId="urn:microsoft.com/office/officeart/2005/8/layout/default"/>
    <dgm:cxn modelId="{7C2D4CEE-F2FE-4518-8922-633D5E515DC3}" type="presParOf" srcId="{0BCC6B0A-F7DF-4944-914F-64AC0AA9D175}" destId="{6F86EB23-B517-41AF-8E51-D031EFFA0C4F}" srcOrd="11" destOrd="0" presId="urn:microsoft.com/office/officeart/2005/8/layout/default"/>
    <dgm:cxn modelId="{C7598E7C-1A76-44B9-ACC7-3282740B0C61}" type="presParOf" srcId="{0BCC6B0A-F7DF-4944-914F-64AC0AA9D175}" destId="{050E8AEB-37D0-4552-9479-90EAB4095F2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C7F42-A811-4FAF-B936-ACC8421815C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6B82AB9-23EF-4980-B6CE-B91DEE2A71EF}">
      <dgm:prSet/>
      <dgm:spPr/>
      <dgm:t>
        <a:bodyPr/>
        <a:lstStyle/>
        <a:p>
          <a:r>
            <a:rPr lang="en-US"/>
            <a:t>25% of low-income house holds are without a checking account</a:t>
          </a:r>
        </a:p>
      </dgm:t>
    </dgm:pt>
    <dgm:pt modelId="{B670C8E9-900C-4BA6-8708-20A36990F861}" type="parTrans" cxnId="{E2CF1DF2-9F78-47FA-8E8D-F1E8A904BC0F}">
      <dgm:prSet/>
      <dgm:spPr/>
      <dgm:t>
        <a:bodyPr/>
        <a:lstStyle/>
        <a:p>
          <a:endParaRPr lang="en-US"/>
        </a:p>
      </dgm:t>
    </dgm:pt>
    <dgm:pt modelId="{5A1EA6DA-FA08-4688-9DE3-F7C45992302C}" type="sibTrans" cxnId="{E2CF1DF2-9F78-47FA-8E8D-F1E8A904BC0F}">
      <dgm:prSet/>
      <dgm:spPr/>
      <dgm:t>
        <a:bodyPr/>
        <a:lstStyle/>
        <a:p>
          <a:endParaRPr lang="en-US"/>
        </a:p>
      </dgm:t>
    </dgm:pt>
    <dgm:pt modelId="{61FB9DA9-8D44-4298-80D3-7C3055DF5274}">
      <dgm:prSet/>
      <dgm:spPr/>
      <dgm:t>
        <a:bodyPr/>
        <a:lstStyle/>
        <a:p>
          <a:r>
            <a:rPr lang="en-US"/>
            <a:t>Being unbanked is costly:</a:t>
          </a:r>
        </a:p>
      </dgm:t>
    </dgm:pt>
    <dgm:pt modelId="{D8005B86-8C26-43D8-ADF2-E982CBA3D131}" type="parTrans" cxnId="{63B853DF-6699-45BF-A9F7-264C83C25112}">
      <dgm:prSet/>
      <dgm:spPr/>
      <dgm:t>
        <a:bodyPr/>
        <a:lstStyle/>
        <a:p>
          <a:endParaRPr lang="en-US"/>
        </a:p>
      </dgm:t>
    </dgm:pt>
    <dgm:pt modelId="{6F9F70FB-2A91-4FF8-A38C-EB89C45FA500}" type="sibTrans" cxnId="{63B853DF-6699-45BF-A9F7-264C83C25112}">
      <dgm:prSet/>
      <dgm:spPr/>
      <dgm:t>
        <a:bodyPr/>
        <a:lstStyle/>
        <a:p>
          <a:endParaRPr lang="en-US"/>
        </a:p>
      </dgm:t>
    </dgm:pt>
    <dgm:pt modelId="{E30DD20E-4A5D-440F-9486-74A644307A97}">
      <dgm:prSet/>
      <dgm:spPr/>
      <dgm:t>
        <a:bodyPr/>
        <a:lstStyle/>
        <a:p>
          <a:r>
            <a:rPr lang="en-US"/>
            <a:t>Rely on more expensive alternatives (check cashers, money transfers,etc.) </a:t>
          </a:r>
        </a:p>
      </dgm:t>
    </dgm:pt>
    <dgm:pt modelId="{EA247A9B-4B07-4DD8-A0C9-B672019F1104}" type="parTrans" cxnId="{FC1830B6-75C3-40C7-B03D-E04DA3A2B645}">
      <dgm:prSet/>
      <dgm:spPr/>
      <dgm:t>
        <a:bodyPr/>
        <a:lstStyle/>
        <a:p>
          <a:endParaRPr lang="en-US"/>
        </a:p>
      </dgm:t>
    </dgm:pt>
    <dgm:pt modelId="{E544B811-02F7-4E3B-9B78-CDB7A67AB3BC}" type="sibTrans" cxnId="{FC1830B6-75C3-40C7-B03D-E04DA3A2B645}">
      <dgm:prSet/>
      <dgm:spPr/>
      <dgm:t>
        <a:bodyPr/>
        <a:lstStyle/>
        <a:p>
          <a:endParaRPr lang="en-US"/>
        </a:p>
      </dgm:t>
    </dgm:pt>
    <dgm:pt modelId="{4F6C60EC-2215-4409-A7FD-F371BA497ECC}">
      <dgm:prSet/>
      <dgm:spPr/>
      <dgm:t>
        <a:bodyPr/>
        <a:lstStyle/>
        <a:p>
          <a:r>
            <a:rPr lang="en-US"/>
            <a:t>Accumulate less wealth</a:t>
          </a:r>
        </a:p>
      </dgm:t>
    </dgm:pt>
    <dgm:pt modelId="{55811EF4-3D31-4927-846A-F700C7FCBFFE}" type="parTrans" cxnId="{19C4A124-8710-40DD-9FA1-3DD3D383DD4D}">
      <dgm:prSet/>
      <dgm:spPr/>
      <dgm:t>
        <a:bodyPr/>
        <a:lstStyle/>
        <a:p>
          <a:endParaRPr lang="en-US"/>
        </a:p>
      </dgm:t>
    </dgm:pt>
    <dgm:pt modelId="{7AD29D93-B20A-47A6-9470-5822D4A1C546}" type="sibTrans" cxnId="{19C4A124-8710-40DD-9FA1-3DD3D383DD4D}">
      <dgm:prSet/>
      <dgm:spPr/>
      <dgm:t>
        <a:bodyPr/>
        <a:lstStyle/>
        <a:p>
          <a:endParaRPr lang="en-US"/>
        </a:p>
      </dgm:t>
    </dgm:pt>
    <dgm:pt modelId="{B0F3C41A-A95A-464A-BDDE-3BC1C4CF6E2B}">
      <dgm:prSet/>
      <dgm:spPr/>
      <dgm:t>
        <a:bodyPr/>
        <a:lstStyle/>
        <a:p>
          <a:r>
            <a:rPr lang="en-US"/>
            <a:t>Less small dollar credit (payday and overdraft)</a:t>
          </a:r>
        </a:p>
      </dgm:t>
    </dgm:pt>
    <dgm:pt modelId="{4FF0CC43-368F-49B6-8A98-42450B4F6C27}" type="parTrans" cxnId="{261AD286-9A6D-49FB-BF9F-A85CC6EAC12C}">
      <dgm:prSet/>
      <dgm:spPr/>
      <dgm:t>
        <a:bodyPr/>
        <a:lstStyle/>
        <a:p>
          <a:endParaRPr lang="en-US"/>
        </a:p>
      </dgm:t>
    </dgm:pt>
    <dgm:pt modelId="{105338B2-F511-4CB2-ACD2-6996BEF420FB}" type="sibTrans" cxnId="{261AD286-9A6D-49FB-BF9F-A85CC6EAC12C}">
      <dgm:prSet/>
      <dgm:spPr/>
      <dgm:t>
        <a:bodyPr/>
        <a:lstStyle/>
        <a:p>
          <a:endParaRPr lang="en-US"/>
        </a:p>
      </dgm:t>
    </dgm:pt>
    <dgm:pt modelId="{AA7B9AD3-C14D-48AF-B906-5348AA4DD6E8}" type="pres">
      <dgm:prSet presAssocID="{0D7C7F42-A811-4FAF-B936-ACC8421815CC}" presName="linear" presStyleCnt="0">
        <dgm:presLayoutVars>
          <dgm:animLvl val="lvl"/>
          <dgm:resizeHandles val="exact"/>
        </dgm:presLayoutVars>
      </dgm:prSet>
      <dgm:spPr/>
    </dgm:pt>
    <dgm:pt modelId="{1C2F378B-CE71-42C1-869A-D11E4FAC6983}" type="pres">
      <dgm:prSet presAssocID="{E6B82AB9-23EF-4980-B6CE-B91DEE2A71EF}" presName="parentText" presStyleLbl="node1" presStyleIdx="0" presStyleCnt="5">
        <dgm:presLayoutVars>
          <dgm:chMax val="0"/>
          <dgm:bulletEnabled val="1"/>
        </dgm:presLayoutVars>
      </dgm:prSet>
      <dgm:spPr/>
    </dgm:pt>
    <dgm:pt modelId="{F0894E65-85EC-4CCF-944D-E24D6A23A5B3}" type="pres">
      <dgm:prSet presAssocID="{5A1EA6DA-FA08-4688-9DE3-F7C45992302C}" presName="spacer" presStyleCnt="0"/>
      <dgm:spPr/>
    </dgm:pt>
    <dgm:pt modelId="{F81D7548-6A05-4F73-B386-BD30E03BBB84}" type="pres">
      <dgm:prSet presAssocID="{61FB9DA9-8D44-4298-80D3-7C3055DF5274}" presName="parentText" presStyleLbl="node1" presStyleIdx="1" presStyleCnt="5">
        <dgm:presLayoutVars>
          <dgm:chMax val="0"/>
          <dgm:bulletEnabled val="1"/>
        </dgm:presLayoutVars>
      </dgm:prSet>
      <dgm:spPr/>
    </dgm:pt>
    <dgm:pt modelId="{A339D063-7BAF-4D65-A891-E55B908D30E9}" type="pres">
      <dgm:prSet presAssocID="{6F9F70FB-2A91-4FF8-A38C-EB89C45FA500}" presName="spacer" presStyleCnt="0"/>
      <dgm:spPr/>
    </dgm:pt>
    <dgm:pt modelId="{79208A83-0DD1-4E91-B97D-D9745AAD2BC4}" type="pres">
      <dgm:prSet presAssocID="{E30DD20E-4A5D-440F-9486-74A644307A97}" presName="parentText" presStyleLbl="node1" presStyleIdx="2" presStyleCnt="5">
        <dgm:presLayoutVars>
          <dgm:chMax val="0"/>
          <dgm:bulletEnabled val="1"/>
        </dgm:presLayoutVars>
      </dgm:prSet>
      <dgm:spPr/>
    </dgm:pt>
    <dgm:pt modelId="{244E50ED-E0B7-42B5-8EB6-CDE053CB79AD}" type="pres">
      <dgm:prSet presAssocID="{E544B811-02F7-4E3B-9B78-CDB7A67AB3BC}" presName="spacer" presStyleCnt="0"/>
      <dgm:spPr/>
    </dgm:pt>
    <dgm:pt modelId="{ADD99629-1DB2-4454-8B98-E0D43B0CDEC1}" type="pres">
      <dgm:prSet presAssocID="{4F6C60EC-2215-4409-A7FD-F371BA497ECC}" presName="parentText" presStyleLbl="node1" presStyleIdx="3" presStyleCnt="5">
        <dgm:presLayoutVars>
          <dgm:chMax val="0"/>
          <dgm:bulletEnabled val="1"/>
        </dgm:presLayoutVars>
      </dgm:prSet>
      <dgm:spPr/>
    </dgm:pt>
    <dgm:pt modelId="{5292075A-5D4D-4A25-A6E3-B016ACE39B5A}" type="pres">
      <dgm:prSet presAssocID="{7AD29D93-B20A-47A6-9470-5822D4A1C546}" presName="spacer" presStyleCnt="0"/>
      <dgm:spPr/>
    </dgm:pt>
    <dgm:pt modelId="{158906C5-4F7E-40BF-908A-33023B184342}" type="pres">
      <dgm:prSet presAssocID="{B0F3C41A-A95A-464A-BDDE-3BC1C4CF6E2B}" presName="parentText" presStyleLbl="node1" presStyleIdx="4" presStyleCnt="5">
        <dgm:presLayoutVars>
          <dgm:chMax val="0"/>
          <dgm:bulletEnabled val="1"/>
        </dgm:presLayoutVars>
      </dgm:prSet>
      <dgm:spPr/>
    </dgm:pt>
  </dgm:ptLst>
  <dgm:cxnLst>
    <dgm:cxn modelId="{19C4A124-8710-40DD-9FA1-3DD3D383DD4D}" srcId="{0D7C7F42-A811-4FAF-B936-ACC8421815CC}" destId="{4F6C60EC-2215-4409-A7FD-F371BA497ECC}" srcOrd="3" destOrd="0" parTransId="{55811EF4-3D31-4927-846A-F700C7FCBFFE}" sibTransId="{7AD29D93-B20A-47A6-9470-5822D4A1C546}"/>
    <dgm:cxn modelId="{9C506967-DC66-40E7-AC62-3EEFF24E7A10}" type="presOf" srcId="{0D7C7F42-A811-4FAF-B936-ACC8421815CC}" destId="{AA7B9AD3-C14D-48AF-B906-5348AA4DD6E8}" srcOrd="0" destOrd="0" presId="urn:microsoft.com/office/officeart/2005/8/layout/vList2"/>
    <dgm:cxn modelId="{BCE2DA70-5A3C-4519-8FAC-31854B8EA1FB}" type="presOf" srcId="{B0F3C41A-A95A-464A-BDDE-3BC1C4CF6E2B}" destId="{158906C5-4F7E-40BF-908A-33023B184342}" srcOrd="0" destOrd="0" presId="urn:microsoft.com/office/officeart/2005/8/layout/vList2"/>
    <dgm:cxn modelId="{261AD286-9A6D-49FB-BF9F-A85CC6EAC12C}" srcId="{0D7C7F42-A811-4FAF-B936-ACC8421815CC}" destId="{B0F3C41A-A95A-464A-BDDE-3BC1C4CF6E2B}" srcOrd="4" destOrd="0" parTransId="{4FF0CC43-368F-49B6-8A98-42450B4F6C27}" sibTransId="{105338B2-F511-4CB2-ACD2-6996BEF420FB}"/>
    <dgm:cxn modelId="{D933DD87-670A-4E12-8816-EF83BC58D78D}" type="presOf" srcId="{4F6C60EC-2215-4409-A7FD-F371BA497ECC}" destId="{ADD99629-1DB2-4454-8B98-E0D43B0CDEC1}" srcOrd="0" destOrd="0" presId="urn:microsoft.com/office/officeart/2005/8/layout/vList2"/>
    <dgm:cxn modelId="{7E5900AB-B160-4F15-AA5F-3B3CB42B0235}" type="presOf" srcId="{E6B82AB9-23EF-4980-B6CE-B91DEE2A71EF}" destId="{1C2F378B-CE71-42C1-869A-D11E4FAC6983}" srcOrd="0" destOrd="0" presId="urn:microsoft.com/office/officeart/2005/8/layout/vList2"/>
    <dgm:cxn modelId="{FC1830B6-75C3-40C7-B03D-E04DA3A2B645}" srcId="{0D7C7F42-A811-4FAF-B936-ACC8421815CC}" destId="{E30DD20E-4A5D-440F-9486-74A644307A97}" srcOrd="2" destOrd="0" parTransId="{EA247A9B-4B07-4DD8-A0C9-B672019F1104}" sibTransId="{E544B811-02F7-4E3B-9B78-CDB7A67AB3BC}"/>
    <dgm:cxn modelId="{C2911AD3-EA0C-4815-8231-43143C74D06D}" type="presOf" srcId="{61FB9DA9-8D44-4298-80D3-7C3055DF5274}" destId="{F81D7548-6A05-4F73-B386-BD30E03BBB84}" srcOrd="0" destOrd="0" presId="urn:microsoft.com/office/officeart/2005/8/layout/vList2"/>
    <dgm:cxn modelId="{63B853DF-6699-45BF-A9F7-264C83C25112}" srcId="{0D7C7F42-A811-4FAF-B936-ACC8421815CC}" destId="{61FB9DA9-8D44-4298-80D3-7C3055DF5274}" srcOrd="1" destOrd="0" parTransId="{D8005B86-8C26-43D8-ADF2-E982CBA3D131}" sibTransId="{6F9F70FB-2A91-4FF8-A38C-EB89C45FA500}"/>
    <dgm:cxn modelId="{E2CF1DF2-9F78-47FA-8E8D-F1E8A904BC0F}" srcId="{0D7C7F42-A811-4FAF-B936-ACC8421815CC}" destId="{E6B82AB9-23EF-4980-B6CE-B91DEE2A71EF}" srcOrd="0" destOrd="0" parTransId="{B670C8E9-900C-4BA6-8708-20A36990F861}" sibTransId="{5A1EA6DA-FA08-4688-9DE3-F7C45992302C}"/>
    <dgm:cxn modelId="{8760E9FE-1A19-4E27-B782-99147E362276}" type="presOf" srcId="{E30DD20E-4A5D-440F-9486-74A644307A97}" destId="{79208A83-0DD1-4E91-B97D-D9745AAD2BC4}" srcOrd="0" destOrd="0" presId="urn:microsoft.com/office/officeart/2005/8/layout/vList2"/>
    <dgm:cxn modelId="{7F3734D8-EED1-497A-A30E-B509045E1232}" type="presParOf" srcId="{AA7B9AD3-C14D-48AF-B906-5348AA4DD6E8}" destId="{1C2F378B-CE71-42C1-869A-D11E4FAC6983}" srcOrd="0" destOrd="0" presId="urn:microsoft.com/office/officeart/2005/8/layout/vList2"/>
    <dgm:cxn modelId="{0C45FD68-F252-4261-9952-A6F2D898F9FC}" type="presParOf" srcId="{AA7B9AD3-C14D-48AF-B906-5348AA4DD6E8}" destId="{F0894E65-85EC-4CCF-944D-E24D6A23A5B3}" srcOrd="1" destOrd="0" presId="urn:microsoft.com/office/officeart/2005/8/layout/vList2"/>
    <dgm:cxn modelId="{90E5B969-66D4-4333-8000-96604E4856AE}" type="presParOf" srcId="{AA7B9AD3-C14D-48AF-B906-5348AA4DD6E8}" destId="{F81D7548-6A05-4F73-B386-BD30E03BBB84}" srcOrd="2" destOrd="0" presId="urn:microsoft.com/office/officeart/2005/8/layout/vList2"/>
    <dgm:cxn modelId="{BF5D8D19-097B-4589-9949-11A9EA87BDE8}" type="presParOf" srcId="{AA7B9AD3-C14D-48AF-B906-5348AA4DD6E8}" destId="{A339D063-7BAF-4D65-A891-E55B908D30E9}" srcOrd="3" destOrd="0" presId="urn:microsoft.com/office/officeart/2005/8/layout/vList2"/>
    <dgm:cxn modelId="{3E978805-1EB5-4930-808E-D9C49A4B171C}" type="presParOf" srcId="{AA7B9AD3-C14D-48AF-B906-5348AA4DD6E8}" destId="{79208A83-0DD1-4E91-B97D-D9745AAD2BC4}" srcOrd="4" destOrd="0" presId="urn:microsoft.com/office/officeart/2005/8/layout/vList2"/>
    <dgm:cxn modelId="{386CCF4B-ADA6-4642-8A06-C4E676CE08E8}" type="presParOf" srcId="{AA7B9AD3-C14D-48AF-B906-5348AA4DD6E8}" destId="{244E50ED-E0B7-42B5-8EB6-CDE053CB79AD}" srcOrd="5" destOrd="0" presId="urn:microsoft.com/office/officeart/2005/8/layout/vList2"/>
    <dgm:cxn modelId="{3542DCC6-0BE3-48C7-A830-4D39D358D753}" type="presParOf" srcId="{AA7B9AD3-C14D-48AF-B906-5348AA4DD6E8}" destId="{ADD99629-1DB2-4454-8B98-E0D43B0CDEC1}" srcOrd="6" destOrd="0" presId="urn:microsoft.com/office/officeart/2005/8/layout/vList2"/>
    <dgm:cxn modelId="{6AED521F-3A62-42CD-807A-7F1E6BFDA179}" type="presParOf" srcId="{AA7B9AD3-C14D-48AF-B906-5348AA4DD6E8}" destId="{5292075A-5D4D-4A25-A6E3-B016ACE39B5A}" srcOrd="7" destOrd="0" presId="urn:microsoft.com/office/officeart/2005/8/layout/vList2"/>
    <dgm:cxn modelId="{9E2802E4-14B2-4547-B524-2154E46BC327}" type="presParOf" srcId="{AA7B9AD3-C14D-48AF-B906-5348AA4DD6E8}" destId="{158906C5-4F7E-40BF-908A-33023B1843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387C-0000-4429-9F50-5BD62FB2850F}">
      <dsp:nvSpPr>
        <dsp:cNvPr id="0" name=""/>
        <dsp:cNvSpPr/>
      </dsp:nvSpPr>
      <dsp:spPr>
        <a:xfrm>
          <a:off x="827085"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04EE0-43BA-4F9E-8998-37CAC6085BA9}">
      <dsp:nvSpPr>
        <dsp:cNvPr id="0" name=""/>
        <dsp:cNvSpPr/>
      </dsp:nvSpPr>
      <dsp:spPr>
        <a:xfrm>
          <a:off x="1032749"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75283C-C586-4403-B131-0134AE627E85}">
      <dsp:nvSpPr>
        <dsp:cNvPr id="0" name=""/>
        <dsp:cNvSpPr/>
      </dsp:nvSpPr>
      <dsp:spPr>
        <a:xfrm>
          <a:off x="51858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Credit Counseling </a:t>
          </a:r>
        </a:p>
      </dsp:txBody>
      <dsp:txXfrm>
        <a:off x="518589" y="1265836"/>
        <a:ext cx="1582031" cy="632812"/>
      </dsp:txXfrm>
    </dsp:sp>
    <dsp:sp modelId="{5C52EFA4-DEC4-4CB4-90B7-D8061ED4246A}">
      <dsp:nvSpPr>
        <dsp:cNvPr id="0" name=""/>
        <dsp:cNvSpPr/>
      </dsp:nvSpPr>
      <dsp:spPr>
        <a:xfrm>
          <a:off x="2685972" y="211"/>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D14FA-BF1D-49C7-9771-1CAD6B33A733}">
      <dsp:nvSpPr>
        <dsp:cNvPr id="0" name=""/>
        <dsp:cNvSpPr/>
      </dsp:nvSpPr>
      <dsp:spPr>
        <a:xfrm>
          <a:off x="2891636"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047B83-D9F2-4089-8399-B7D10535F0BC}">
      <dsp:nvSpPr>
        <dsp:cNvPr id="0" name=""/>
        <dsp:cNvSpPr/>
      </dsp:nvSpPr>
      <dsp:spPr>
        <a:xfrm>
          <a:off x="2377476"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Financial Coaching</a:t>
          </a:r>
        </a:p>
      </dsp:txBody>
      <dsp:txXfrm>
        <a:off x="2377476" y="1265836"/>
        <a:ext cx="1582031" cy="632812"/>
      </dsp:txXfrm>
    </dsp:sp>
    <dsp:sp modelId="{DC622B3E-02B9-4E4D-B8AF-092EC3000A26}">
      <dsp:nvSpPr>
        <dsp:cNvPr id="0" name=""/>
        <dsp:cNvSpPr/>
      </dsp:nvSpPr>
      <dsp:spPr>
        <a:xfrm>
          <a:off x="4544859" y="211"/>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81EE3-46FC-43B2-9922-3468F9A7F32A}">
      <dsp:nvSpPr>
        <dsp:cNvPr id="0" name=""/>
        <dsp:cNvSpPr/>
      </dsp:nvSpPr>
      <dsp:spPr>
        <a:xfrm>
          <a:off x="4750523"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5A87E3-5E7D-4AFF-9E13-DAD17653E5A0}">
      <dsp:nvSpPr>
        <dsp:cNvPr id="0" name=""/>
        <dsp:cNvSpPr/>
      </dsp:nvSpPr>
      <dsp:spPr>
        <a:xfrm>
          <a:off x="4236363"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Foreclosure Prevention</a:t>
          </a:r>
        </a:p>
      </dsp:txBody>
      <dsp:txXfrm>
        <a:off x="4236363" y="1265836"/>
        <a:ext cx="1582031" cy="632812"/>
      </dsp:txXfrm>
    </dsp:sp>
    <dsp:sp modelId="{8C0AB63D-2998-49E2-9F98-C2E81EFA52D6}">
      <dsp:nvSpPr>
        <dsp:cNvPr id="0" name=""/>
        <dsp:cNvSpPr/>
      </dsp:nvSpPr>
      <dsp:spPr>
        <a:xfrm>
          <a:off x="6403746" y="211"/>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A9AD7-85CD-4520-84B8-48FCBBE4940B}">
      <dsp:nvSpPr>
        <dsp:cNvPr id="0" name=""/>
        <dsp:cNvSpPr/>
      </dsp:nvSpPr>
      <dsp:spPr>
        <a:xfrm>
          <a:off x="6609410"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CD93F-07B0-4455-94CD-B9DAB58F4AA8}">
      <dsp:nvSpPr>
        <dsp:cNvPr id="0" name=""/>
        <dsp:cNvSpPr/>
      </dsp:nvSpPr>
      <dsp:spPr>
        <a:xfrm>
          <a:off x="609524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Pre-Purchase Counseling</a:t>
          </a:r>
        </a:p>
      </dsp:txBody>
      <dsp:txXfrm>
        <a:off x="6095249" y="1265836"/>
        <a:ext cx="1582031" cy="632812"/>
      </dsp:txXfrm>
    </dsp:sp>
    <dsp:sp modelId="{3FC93DDC-9083-4C2B-87A6-BE46857EC48F}">
      <dsp:nvSpPr>
        <dsp:cNvPr id="0" name=""/>
        <dsp:cNvSpPr/>
      </dsp:nvSpPr>
      <dsp:spPr>
        <a:xfrm>
          <a:off x="1756529" y="2294156"/>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8DD3F-68AF-42C6-8D4C-F7C3E70BFCA1}">
      <dsp:nvSpPr>
        <dsp:cNvPr id="0" name=""/>
        <dsp:cNvSpPr/>
      </dsp:nvSpPr>
      <dsp:spPr>
        <a:xfrm>
          <a:off x="1962193" y="2499820"/>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756214-5B71-4A2D-BED6-8A64A59EE726}">
      <dsp:nvSpPr>
        <dsp:cNvPr id="0" name=""/>
        <dsp:cNvSpPr/>
      </dsp:nvSpPr>
      <dsp:spPr>
        <a:xfrm>
          <a:off x="1448033"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Post Purchase Counseling</a:t>
          </a:r>
        </a:p>
      </dsp:txBody>
      <dsp:txXfrm>
        <a:off x="1448033" y="3559781"/>
        <a:ext cx="1582031" cy="632812"/>
      </dsp:txXfrm>
    </dsp:sp>
    <dsp:sp modelId="{AD6A1B25-F143-4F78-877F-33AF8DC6EF47}">
      <dsp:nvSpPr>
        <dsp:cNvPr id="0" name=""/>
        <dsp:cNvSpPr/>
      </dsp:nvSpPr>
      <dsp:spPr>
        <a:xfrm>
          <a:off x="3615415" y="2294156"/>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E4E42-F24F-4482-BAE0-4C87FD2B0BA3}">
      <dsp:nvSpPr>
        <dsp:cNvPr id="0" name=""/>
        <dsp:cNvSpPr/>
      </dsp:nvSpPr>
      <dsp:spPr>
        <a:xfrm>
          <a:off x="3821080" y="2499820"/>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CF313E-BF0A-4821-9FF3-8546426611F5}">
      <dsp:nvSpPr>
        <dsp:cNvPr id="0" name=""/>
        <dsp:cNvSpPr/>
      </dsp:nvSpPr>
      <dsp:spPr>
        <a:xfrm>
          <a:off x="3306919"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Rental Counseling </a:t>
          </a:r>
        </a:p>
      </dsp:txBody>
      <dsp:txXfrm>
        <a:off x="3306919" y="3559781"/>
        <a:ext cx="1582031" cy="632812"/>
      </dsp:txXfrm>
    </dsp:sp>
    <dsp:sp modelId="{764EFDA0-EB31-4A6A-B3EE-CC75038E5292}">
      <dsp:nvSpPr>
        <dsp:cNvPr id="0" name=""/>
        <dsp:cNvSpPr/>
      </dsp:nvSpPr>
      <dsp:spPr>
        <a:xfrm>
          <a:off x="5474302" y="2294156"/>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F0DDF-3584-4DFA-B681-879C0B0618A0}">
      <dsp:nvSpPr>
        <dsp:cNvPr id="0" name=""/>
        <dsp:cNvSpPr/>
      </dsp:nvSpPr>
      <dsp:spPr>
        <a:xfrm>
          <a:off x="5679966"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3C8808-6126-4D31-8115-69932D612B09}">
      <dsp:nvSpPr>
        <dsp:cNvPr id="0" name=""/>
        <dsp:cNvSpPr/>
      </dsp:nvSpPr>
      <dsp:spPr>
        <a:xfrm>
          <a:off x="5165806"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VITA</a:t>
          </a:r>
          <a:r>
            <a:rPr lang="en-US" sz="1500" kern="1200" dirty="0"/>
            <a:t> </a:t>
          </a:r>
        </a:p>
      </dsp:txBody>
      <dsp:txXfrm>
        <a:off x="5165806" y="3559781"/>
        <a:ext cx="1582031" cy="63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4634F-F6B8-4B09-AC8A-7DF3C8145B45}">
      <dsp:nvSpPr>
        <dsp:cNvPr id="0" name=""/>
        <dsp:cNvSpPr/>
      </dsp:nvSpPr>
      <dsp:spPr>
        <a:xfrm>
          <a:off x="749153" y="3413"/>
          <a:ext cx="2092988" cy="1255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Low to moderate income individuals</a:t>
          </a:r>
        </a:p>
      </dsp:txBody>
      <dsp:txXfrm>
        <a:off x="749153" y="3413"/>
        <a:ext cx="2092988" cy="1255793"/>
      </dsp:txXfrm>
    </dsp:sp>
    <dsp:sp modelId="{9887EE26-4D86-4F34-B400-9BBAC058AB4C}">
      <dsp:nvSpPr>
        <dsp:cNvPr id="0" name=""/>
        <dsp:cNvSpPr/>
      </dsp:nvSpPr>
      <dsp:spPr>
        <a:xfrm>
          <a:off x="3051441" y="3413"/>
          <a:ext cx="2092988" cy="12557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Veterans</a:t>
          </a:r>
        </a:p>
      </dsp:txBody>
      <dsp:txXfrm>
        <a:off x="3051441" y="3413"/>
        <a:ext cx="2092988" cy="1255793"/>
      </dsp:txXfrm>
    </dsp:sp>
    <dsp:sp modelId="{AD6D65FB-5A0D-4C62-8ED3-042693870908}">
      <dsp:nvSpPr>
        <dsp:cNvPr id="0" name=""/>
        <dsp:cNvSpPr/>
      </dsp:nvSpPr>
      <dsp:spPr>
        <a:xfrm>
          <a:off x="5353728" y="3413"/>
          <a:ext cx="2092988" cy="12557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Undocumented Residents</a:t>
          </a:r>
        </a:p>
      </dsp:txBody>
      <dsp:txXfrm>
        <a:off x="5353728" y="3413"/>
        <a:ext cx="2092988" cy="1255793"/>
      </dsp:txXfrm>
    </dsp:sp>
    <dsp:sp modelId="{05CB2E92-DD95-4F3B-8F3D-EA2836DAB1DB}">
      <dsp:nvSpPr>
        <dsp:cNvPr id="0" name=""/>
        <dsp:cNvSpPr/>
      </dsp:nvSpPr>
      <dsp:spPr>
        <a:xfrm>
          <a:off x="749153" y="1468505"/>
          <a:ext cx="2092988" cy="12557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LGBTQ</a:t>
          </a:r>
        </a:p>
      </dsp:txBody>
      <dsp:txXfrm>
        <a:off x="749153" y="1468505"/>
        <a:ext cx="2092988" cy="1255793"/>
      </dsp:txXfrm>
    </dsp:sp>
    <dsp:sp modelId="{878F2C68-796D-464E-9DC7-5216F9E03DB4}">
      <dsp:nvSpPr>
        <dsp:cNvPr id="0" name=""/>
        <dsp:cNvSpPr/>
      </dsp:nvSpPr>
      <dsp:spPr>
        <a:xfrm>
          <a:off x="3051441" y="1468505"/>
          <a:ext cx="2092988" cy="12557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Homeless</a:t>
          </a:r>
        </a:p>
      </dsp:txBody>
      <dsp:txXfrm>
        <a:off x="3051441" y="1468505"/>
        <a:ext cx="2092988" cy="1255793"/>
      </dsp:txXfrm>
    </dsp:sp>
    <dsp:sp modelId="{8CA904AD-39C0-48C2-AAC5-88ED9E8247FB}">
      <dsp:nvSpPr>
        <dsp:cNvPr id="0" name=""/>
        <dsp:cNvSpPr/>
      </dsp:nvSpPr>
      <dsp:spPr>
        <a:xfrm>
          <a:off x="5353728" y="1468505"/>
          <a:ext cx="2092988" cy="1255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Youth</a:t>
          </a:r>
        </a:p>
      </dsp:txBody>
      <dsp:txXfrm>
        <a:off x="5353728" y="1468505"/>
        <a:ext cx="2092988" cy="1255793"/>
      </dsp:txXfrm>
    </dsp:sp>
    <dsp:sp modelId="{050E8AEB-37D0-4552-9479-90EAB4095F26}">
      <dsp:nvSpPr>
        <dsp:cNvPr id="0" name=""/>
        <dsp:cNvSpPr/>
      </dsp:nvSpPr>
      <dsp:spPr>
        <a:xfrm>
          <a:off x="3051441" y="2933597"/>
          <a:ext cx="2092988" cy="12557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Black" pitchFamily="34" charset="0"/>
            </a:rPr>
            <a:t>Incarcerated </a:t>
          </a:r>
        </a:p>
      </dsp:txBody>
      <dsp:txXfrm>
        <a:off x="3051441" y="2933597"/>
        <a:ext cx="2092988" cy="1255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378B-CE71-42C1-869A-D11E4FAC6983}">
      <dsp:nvSpPr>
        <dsp:cNvPr id="0" name=""/>
        <dsp:cNvSpPr/>
      </dsp:nvSpPr>
      <dsp:spPr>
        <a:xfrm>
          <a:off x="0" y="169834"/>
          <a:ext cx="5000124" cy="9652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25% of low-income house holds are without a checking account</a:t>
          </a:r>
        </a:p>
      </dsp:txBody>
      <dsp:txXfrm>
        <a:off x="47120" y="216954"/>
        <a:ext cx="4905884" cy="871010"/>
      </dsp:txXfrm>
    </dsp:sp>
    <dsp:sp modelId="{F81D7548-6A05-4F73-B386-BD30E03BBB84}">
      <dsp:nvSpPr>
        <dsp:cNvPr id="0" name=""/>
        <dsp:cNvSpPr/>
      </dsp:nvSpPr>
      <dsp:spPr>
        <a:xfrm>
          <a:off x="0" y="1207084"/>
          <a:ext cx="5000124" cy="965250"/>
        </a:xfrm>
        <a:prstGeom prst="roundRect">
          <a:avLst/>
        </a:prstGeom>
        <a:gradFill rotWithShape="0">
          <a:gsLst>
            <a:gs pos="0">
              <a:schemeClr val="accent5">
                <a:hueOff val="-774129"/>
                <a:satOff val="7761"/>
                <a:lumOff val="-5392"/>
                <a:alphaOff val="0"/>
                <a:shade val="51000"/>
                <a:satMod val="130000"/>
              </a:schemeClr>
            </a:gs>
            <a:gs pos="80000">
              <a:schemeClr val="accent5">
                <a:hueOff val="-774129"/>
                <a:satOff val="7761"/>
                <a:lumOff val="-5392"/>
                <a:alphaOff val="0"/>
                <a:shade val="93000"/>
                <a:satMod val="130000"/>
              </a:schemeClr>
            </a:gs>
            <a:gs pos="100000">
              <a:schemeClr val="accent5">
                <a:hueOff val="-774129"/>
                <a:satOff val="7761"/>
                <a:lumOff val="-53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Being unbanked is costly:</a:t>
          </a:r>
        </a:p>
      </dsp:txBody>
      <dsp:txXfrm>
        <a:off x="47120" y="1254204"/>
        <a:ext cx="4905884" cy="871010"/>
      </dsp:txXfrm>
    </dsp:sp>
    <dsp:sp modelId="{79208A83-0DD1-4E91-B97D-D9745AAD2BC4}">
      <dsp:nvSpPr>
        <dsp:cNvPr id="0" name=""/>
        <dsp:cNvSpPr/>
      </dsp:nvSpPr>
      <dsp:spPr>
        <a:xfrm>
          <a:off x="0" y="2244335"/>
          <a:ext cx="5000124" cy="965250"/>
        </a:xfrm>
        <a:prstGeom prst="roundRect">
          <a:avLst/>
        </a:prstGeom>
        <a:gradFill rotWithShape="0">
          <a:gsLst>
            <a:gs pos="0">
              <a:schemeClr val="accent5">
                <a:hueOff val="-1548259"/>
                <a:satOff val="15522"/>
                <a:lumOff val="-10784"/>
                <a:alphaOff val="0"/>
                <a:shade val="51000"/>
                <a:satMod val="130000"/>
              </a:schemeClr>
            </a:gs>
            <a:gs pos="80000">
              <a:schemeClr val="accent5">
                <a:hueOff val="-1548259"/>
                <a:satOff val="15522"/>
                <a:lumOff val="-10784"/>
                <a:alphaOff val="0"/>
                <a:shade val="93000"/>
                <a:satMod val="130000"/>
              </a:schemeClr>
            </a:gs>
            <a:gs pos="100000">
              <a:schemeClr val="accent5">
                <a:hueOff val="-1548259"/>
                <a:satOff val="15522"/>
                <a:lumOff val="-107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Rely on more expensive alternatives (check cashers, money transfers,etc.) </a:t>
          </a:r>
        </a:p>
      </dsp:txBody>
      <dsp:txXfrm>
        <a:off x="47120" y="2291455"/>
        <a:ext cx="4905884" cy="871010"/>
      </dsp:txXfrm>
    </dsp:sp>
    <dsp:sp modelId="{ADD99629-1DB2-4454-8B98-E0D43B0CDEC1}">
      <dsp:nvSpPr>
        <dsp:cNvPr id="0" name=""/>
        <dsp:cNvSpPr/>
      </dsp:nvSpPr>
      <dsp:spPr>
        <a:xfrm>
          <a:off x="0" y="3281585"/>
          <a:ext cx="5000124" cy="965250"/>
        </a:xfrm>
        <a:prstGeom prst="roundRect">
          <a:avLst/>
        </a:prstGeom>
        <a:gradFill rotWithShape="0">
          <a:gsLst>
            <a:gs pos="0">
              <a:schemeClr val="accent5">
                <a:hueOff val="-2322388"/>
                <a:satOff val="23283"/>
                <a:lumOff val="-16177"/>
                <a:alphaOff val="0"/>
                <a:shade val="51000"/>
                <a:satMod val="130000"/>
              </a:schemeClr>
            </a:gs>
            <a:gs pos="80000">
              <a:schemeClr val="accent5">
                <a:hueOff val="-2322388"/>
                <a:satOff val="23283"/>
                <a:lumOff val="-16177"/>
                <a:alphaOff val="0"/>
                <a:shade val="93000"/>
                <a:satMod val="130000"/>
              </a:schemeClr>
            </a:gs>
            <a:gs pos="100000">
              <a:schemeClr val="accent5">
                <a:hueOff val="-2322388"/>
                <a:satOff val="23283"/>
                <a:lumOff val="-16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Accumulate less wealth</a:t>
          </a:r>
        </a:p>
      </dsp:txBody>
      <dsp:txXfrm>
        <a:off x="47120" y="3328705"/>
        <a:ext cx="4905884" cy="871010"/>
      </dsp:txXfrm>
    </dsp:sp>
    <dsp:sp modelId="{158906C5-4F7E-40BF-908A-33023B184342}">
      <dsp:nvSpPr>
        <dsp:cNvPr id="0" name=""/>
        <dsp:cNvSpPr/>
      </dsp:nvSpPr>
      <dsp:spPr>
        <a:xfrm>
          <a:off x="0" y="4318835"/>
          <a:ext cx="5000124" cy="965250"/>
        </a:xfrm>
        <a:prstGeom prst="roundRect">
          <a:avLst/>
        </a:prstGeom>
        <a:gradFill rotWithShape="0">
          <a:gsLst>
            <a:gs pos="0">
              <a:schemeClr val="accent5">
                <a:hueOff val="-3096518"/>
                <a:satOff val="31044"/>
                <a:lumOff val="-21569"/>
                <a:alphaOff val="0"/>
                <a:shade val="51000"/>
                <a:satMod val="130000"/>
              </a:schemeClr>
            </a:gs>
            <a:gs pos="80000">
              <a:schemeClr val="accent5">
                <a:hueOff val="-3096518"/>
                <a:satOff val="31044"/>
                <a:lumOff val="-21569"/>
                <a:alphaOff val="0"/>
                <a:shade val="93000"/>
                <a:satMod val="130000"/>
              </a:schemeClr>
            </a:gs>
            <a:gs pos="100000">
              <a:schemeClr val="accent5">
                <a:hueOff val="-3096518"/>
                <a:satOff val="31044"/>
                <a:lumOff val="-215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Less small dollar credit (payday and overdraft)</a:t>
          </a:r>
        </a:p>
      </dsp:txBody>
      <dsp:txXfrm>
        <a:off x="47120" y="4365955"/>
        <a:ext cx="4905884" cy="87101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1A3EC-2FB3-418E-8448-248EC2CEF38D}" type="datetimeFigureOut">
              <a:rPr lang="en-US" smtClean="0"/>
              <a:pPr/>
              <a:t>1/17/2024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1F68E-E31E-4821-9C29-CF1B8AE214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1F68E-E31E-4821-9C29-CF1B8AE214A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AB02A5-4FE5-49D9-9E24-09F23B90C450}"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AB02A5-4FE5-49D9-9E24-09F23B90C450}"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4AB02A5-4FE5-49D9-9E24-09F23B90C450}" type="datetimeFigureOut">
              <a:rPr lang="en-US" smtClean="0"/>
              <a:pPr algn="r" eaLnBrk="1" latinLnBrk="0" hangingPunct="1"/>
              <a:t>1/17/2024</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6AFA8B-DA67-70FA-62C8-50E0A7BAF029}"/>
              </a:ext>
            </a:extLst>
          </p:cNvPr>
          <p:cNvSpPr>
            <a:spLocks noGrp="1"/>
          </p:cNvSpPr>
          <p:nvPr>
            <p:ph type="ctrTitle"/>
          </p:nvPr>
        </p:nvSpPr>
        <p:spPr>
          <a:xfrm>
            <a:off x="619797" y="586855"/>
            <a:ext cx="3172575" cy="3387497"/>
          </a:xfrm>
        </p:spPr>
        <p:txBody>
          <a:bodyPr vert="horz" lIns="91440" tIns="45720" rIns="91440" bIns="45720" rtlCol="0" anchor="b">
            <a:normAutofit/>
          </a:bodyPr>
          <a:lstStyle/>
          <a:p>
            <a:pPr algn="r">
              <a:lnSpc>
                <a:spcPct val="90000"/>
              </a:lnSpc>
            </a:pPr>
            <a:r>
              <a:rPr lang="en-US" sz="3500" kern="1200" dirty="0">
                <a:solidFill>
                  <a:srgbClr val="FFFFFF"/>
                </a:solidFill>
                <a:latin typeface="+mj-lt"/>
                <a:ea typeface="+mj-ea"/>
                <a:cs typeface="+mj-cs"/>
              </a:rPr>
              <a:t>The Unbanked </a:t>
            </a:r>
          </a:p>
        </p:txBody>
      </p:sp>
      <p:sp>
        <p:nvSpPr>
          <p:cNvPr id="3" name="Subtitle 2">
            <a:extLst>
              <a:ext uri="{FF2B5EF4-FFF2-40B4-BE49-F238E27FC236}">
                <a16:creationId xmlns:a16="http://schemas.microsoft.com/office/drawing/2014/main" id="{BEEBD29C-7FF2-2DDD-0B0F-42A7A1B73594}"/>
              </a:ext>
            </a:extLst>
          </p:cNvPr>
          <p:cNvSpPr>
            <a:spLocks noGrp="1"/>
          </p:cNvSpPr>
          <p:nvPr>
            <p:ph type="subTitle" idx="1"/>
          </p:nvPr>
        </p:nvSpPr>
        <p:spPr>
          <a:xfrm>
            <a:off x="4553790" y="649480"/>
            <a:ext cx="4589636" cy="5546047"/>
          </a:xfrm>
        </p:spPr>
        <p:txBody>
          <a:bodyPr vert="horz" lIns="91440" tIns="45720" rIns="91440" bIns="45720" rtlCol="0" anchor="ctr">
            <a:normAutofit/>
          </a:bodyPr>
          <a:lstStyle/>
          <a:p>
            <a:pPr>
              <a:lnSpc>
                <a:spcPct val="90000"/>
              </a:lnSpc>
            </a:pPr>
            <a:r>
              <a:rPr lang="en-US" sz="2800" b="1" dirty="0">
                <a:solidFill>
                  <a:schemeClr val="tx1"/>
                </a:solidFill>
              </a:rPr>
              <a:t>   By Erika Toriz</a:t>
            </a:r>
          </a:p>
          <a:p>
            <a:pPr>
              <a:lnSpc>
                <a:spcPct val="90000"/>
              </a:lnSpc>
            </a:pPr>
            <a:r>
              <a:rPr lang="en-US" sz="2800" b="1" dirty="0">
                <a:solidFill>
                  <a:schemeClr val="tx1"/>
                </a:solidFill>
              </a:rPr>
              <a:t>   Founder, </a:t>
            </a:r>
          </a:p>
          <a:p>
            <a:pPr>
              <a:lnSpc>
                <a:spcPct val="90000"/>
              </a:lnSpc>
            </a:pPr>
            <a:r>
              <a:rPr lang="en-US" sz="2800" b="1" dirty="0">
                <a:solidFill>
                  <a:schemeClr val="tx1"/>
                </a:solidFill>
              </a:rPr>
              <a:t>Chief  Executive Officer </a:t>
            </a:r>
          </a:p>
          <a:p>
            <a:pPr>
              <a:lnSpc>
                <a:spcPct val="90000"/>
              </a:lnSpc>
            </a:pPr>
            <a:r>
              <a:rPr lang="en-US" sz="2800" b="1" dirty="0">
                <a:solidFill>
                  <a:schemeClr val="tx1"/>
                </a:solidFill>
              </a:rPr>
              <a:t>~~~~~~~~</a:t>
            </a:r>
          </a:p>
          <a:p>
            <a:pPr>
              <a:lnSpc>
                <a:spcPct val="90000"/>
              </a:lnSpc>
            </a:pPr>
            <a:r>
              <a:rPr lang="en-US" sz="2800" b="1" dirty="0">
                <a:solidFill>
                  <a:schemeClr val="tx1"/>
                </a:solidFill>
              </a:rPr>
              <a:t>  </a:t>
            </a:r>
          </a:p>
          <a:p>
            <a:pPr>
              <a:lnSpc>
                <a:spcPct val="90000"/>
              </a:lnSpc>
            </a:pPr>
            <a:r>
              <a:rPr lang="en-US" sz="2800" b="1" dirty="0">
                <a:solidFill>
                  <a:schemeClr val="tx1"/>
                </a:solidFill>
              </a:rPr>
              <a:t>Haven Services dba.</a:t>
            </a:r>
          </a:p>
          <a:p>
            <a:pPr>
              <a:lnSpc>
                <a:spcPct val="90000"/>
              </a:lnSpc>
            </a:pPr>
            <a:r>
              <a:rPr lang="en-US" sz="2800" b="1" dirty="0">
                <a:solidFill>
                  <a:schemeClr val="tx1"/>
                </a:solidFill>
              </a:rPr>
              <a:t>  </a:t>
            </a:r>
            <a:r>
              <a:rPr lang="en-US" sz="2400" b="1" dirty="0">
                <a:solidFill>
                  <a:schemeClr val="tx1"/>
                </a:solidFill>
              </a:rPr>
              <a:t>Haven Neighborhood Services</a:t>
            </a:r>
          </a:p>
        </p:txBody>
      </p:sp>
    </p:spTree>
    <p:extLst>
      <p:ext uri="{BB962C8B-B14F-4D97-AF65-F5344CB8AC3E}">
        <p14:creationId xmlns:p14="http://schemas.microsoft.com/office/powerpoint/2010/main" val="162978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E8720-7A61-F5F4-4638-0E76144A7200}"/>
              </a:ext>
            </a:extLst>
          </p:cNvPr>
          <p:cNvSpPr>
            <a:spLocks noGrp="1"/>
          </p:cNvSpPr>
          <p:nvPr>
            <p:ph type="title"/>
          </p:nvPr>
        </p:nvSpPr>
        <p:spPr>
          <a:xfrm>
            <a:off x="1028697" y="348865"/>
            <a:ext cx="7533018" cy="877729"/>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The Unbanked </a:t>
            </a:r>
          </a:p>
        </p:txBody>
      </p:sp>
      <p:sp>
        <p:nvSpPr>
          <p:cNvPr id="3" name="Text Placeholder 2">
            <a:extLst>
              <a:ext uri="{FF2B5EF4-FFF2-40B4-BE49-F238E27FC236}">
                <a16:creationId xmlns:a16="http://schemas.microsoft.com/office/drawing/2014/main" id="{8E5000AD-69CA-E24E-2C72-EB38C1C3EC88}"/>
              </a:ext>
            </a:extLst>
          </p:cNvPr>
          <p:cNvSpPr>
            <a:spLocks/>
          </p:cNvSpPr>
          <p:nvPr/>
        </p:nvSpPr>
        <p:spPr>
          <a:xfrm>
            <a:off x="823111" y="2112580"/>
            <a:ext cx="3689726" cy="584267"/>
          </a:xfrm>
          <a:prstGeom prst="rect">
            <a:avLst/>
          </a:prstGeom>
        </p:spPr>
        <p:txBody>
          <a:bodyPr/>
          <a:lstStyle/>
          <a:p>
            <a:pPr algn="ctr" defTabSz="832104">
              <a:spcAft>
                <a:spcPts val="600"/>
              </a:spcAft>
            </a:pPr>
            <a:r>
              <a:rPr lang="en-US" sz="1638" kern="1200">
                <a:solidFill>
                  <a:schemeClr val="tx1"/>
                </a:solidFill>
                <a:latin typeface="+mn-lt"/>
                <a:ea typeface="+mn-ea"/>
                <a:cs typeface="+mn-cs"/>
              </a:rPr>
              <a:t>Jose and Ana Saavedra </a:t>
            </a:r>
            <a:endParaRPr lang="en-US"/>
          </a:p>
        </p:txBody>
      </p:sp>
      <p:sp>
        <p:nvSpPr>
          <p:cNvPr id="4" name="Content Placeholder 3">
            <a:extLst>
              <a:ext uri="{FF2B5EF4-FFF2-40B4-BE49-F238E27FC236}">
                <a16:creationId xmlns:a16="http://schemas.microsoft.com/office/drawing/2014/main" id="{946262C0-13C3-F269-79E4-ECD40273F5EA}"/>
              </a:ext>
            </a:extLst>
          </p:cNvPr>
          <p:cNvSpPr>
            <a:spLocks/>
          </p:cNvSpPr>
          <p:nvPr/>
        </p:nvSpPr>
        <p:spPr>
          <a:xfrm>
            <a:off x="823111" y="2696846"/>
            <a:ext cx="3689726" cy="3608538"/>
          </a:xfrm>
          <a:prstGeom prst="rect">
            <a:avLst/>
          </a:prstGeom>
        </p:spPr>
        <p:txBody>
          <a:bodyPr>
            <a:normAutofit/>
          </a:bodyPr>
          <a:lstStyle/>
          <a:p>
            <a:pPr defTabSz="832104">
              <a:spcAft>
                <a:spcPts val="600"/>
              </a:spcAft>
            </a:pPr>
            <a:r>
              <a:rPr lang="en-US" sz="1638" kern="1200">
                <a:solidFill>
                  <a:schemeClr val="tx1"/>
                </a:solidFill>
                <a:latin typeface="+mn-lt"/>
                <a:ea typeface="+mn-ea"/>
                <a:cs typeface="+mn-cs"/>
              </a:rPr>
              <a:t>Resided in this country for 17 years.</a:t>
            </a:r>
          </a:p>
          <a:p>
            <a:pPr defTabSz="832104">
              <a:spcAft>
                <a:spcPts val="600"/>
              </a:spcAft>
            </a:pPr>
            <a:r>
              <a:rPr lang="en-US" sz="1638" kern="1200">
                <a:solidFill>
                  <a:schemeClr val="tx1"/>
                </a:solidFill>
                <a:latin typeface="+mn-lt"/>
                <a:ea typeface="+mn-ea"/>
                <a:cs typeface="+mn-cs"/>
              </a:rPr>
              <a:t>Professionally trained as a cabinet maker.</a:t>
            </a:r>
          </a:p>
          <a:p>
            <a:pPr defTabSz="832104">
              <a:spcAft>
                <a:spcPts val="600"/>
              </a:spcAft>
            </a:pPr>
            <a:r>
              <a:rPr lang="en-US" sz="1638" kern="1200">
                <a:solidFill>
                  <a:schemeClr val="tx1"/>
                </a:solidFill>
                <a:latin typeface="+mn-lt"/>
                <a:ea typeface="+mn-ea"/>
                <a:cs typeface="+mn-cs"/>
              </a:rPr>
              <a:t>Regularly sends money to their family in Mexico on a weekly basis.</a:t>
            </a:r>
          </a:p>
          <a:p>
            <a:pPr defTabSz="832104">
              <a:spcAft>
                <a:spcPts val="600"/>
              </a:spcAft>
            </a:pPr>
            <a:r>
              <a:rPr lang="en-US" sz="1638" kern="1200">
                <a:solidFill>
                  <a:schemeClr val="tx1"/>
                </a:solidFill>
                <a:latin typeface="+mn-lt"/>
                <a:ea typeface="+mn-ea"/>
                <a:cs typeface="+mn-cs"/>
              </a:rPr>
              <a:t>Holds reservations or concerns about trusting the banking system.</a:t>
            </a:r>
          </a:p>
          <a:p>
            <a:pPr defTabSz="832104">
              <a:spcAft>
                <a:spcPts val="600"/>
              </a:spcAft>
            </a:pPr>
            <a:r>
              <a:rPr lang="en-US" sz="1638" kern="1200">
                <a:solidFill>
                  <a:schemeClr val="tx1"/>
                </a:solidFill>
                <a:latin typeface="+mn-lt"/>
                <a:ea typeface="+mn-ea"/>
                <a:cs typeface="+mn-cs"/>
              </a:rPr>
              <a:t>Monolingual </a:t>
            </a:r>
            <a:endParaRPr lang="en-US"/>
          </a:p>
        </p:txBody>
      </p:sp>
      <p:sp>
        <p:nvSpPr>
          <p:cNvPr id="5" name="Text Placeholder 4">
            <a:extLst>
              <a:ext uri="{FF2B5EF4-FFF2-40B4-BE49-F238E27FC236}">
                <a16:creationId xmlns:a16="http://schemas.microsoft.com/office/drawing/2014/main" id="{EA4AD9ED-7008-37A3-AD67-267F1DB7A08F}"/>
              </a:ext>
            </a:extLst>
          </p:cNvPr>
          <p:cNvSpPr>
            <a:spLocks/>
          </p:cNvSpPr>
          <p:nvPr/>
        </p:nvSpPr>
        <p:spPr>
          <a:xfrm>
            <a:off x="4647668" y="2112580"/>
            <a:ext cx="3691175" cy="584267"/>
          </a:xfrm>
          <a:prstGeom prst="rect">
            <a:avLst/>
          </a:prstGeom>
        </p:spPr>
        <p:txBody>
          <a:bodyPr/>
          <a:lstStyle/>
          <a:p>
            <a:pPr defTabSz="832104">
              <a:spcAft>
                <a:spcPts val="600"/>
              </a:spcAft>
            </a:pPr>
            <a:r>
              <a:rPr lang="en-US" sz="1638" kern="1200">
                <a:solidFill>
                  <a:schemeClr val="tx1"/>
                </a:solidFill>
                <a:latin typeface="+mn-lt"/>
                <a:ea typeface="+mn-ea"/>
                <a:cs typeface="+mn-cs"/>
              </a:rPr>
              <a:t>            </a:t>
            </a:r>
            <a:endParaRPr lang="en-US"/>
          </a:p>
        </p:txBody>
      </p:sp>
      <p:pic>
        <p:nvPicPr>
          <p:cNvPr id="8" name="Content Placeholder 7" descr="A group of people holding papers&#10;&#10;Description automatically generated">
            <a:extLst>
              <a:ext uri="{FF2B5EF4-FFF2-40B4-BE49-F238E27FC236}">
                <a16:creationId xmlns:a16="http://schemas.microsoft.com/office/drawing/2014/main" id="{5CB846D4-348A-04CD-0D52-60AA902F9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518" y="2112579"/>
            <a:ext cx="3131555" cy="3956487"/>
          </a:xfrm>
          <a:prstGeom prst="rect">
            <a:avLst/>
          </a:prstGeom>
        </p:spPr>
      </p:pic>
    </p:spTree>
    <p:extLst>
      <p:ext uri="{BB962C8B-B14F-4D97-AF65-F5344CB8AC3E}">
        <p14:creationId xmlns:p14="http://schemas.microsoft.com/office/powerpoint/2010/main" val="275395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59294"/>
            <a:ext cx="9143998"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4572000"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9AA7DA-D41C-BEAE-6918-4FB0F5865033}"/>
              </a:ext>
            </a:extLst>
          </p:cNvPr>
          <p:cNvSpPr>
            <a:spLocks noGrp="1"/>
          </p:cNvSpPr>
          <p:nvPr>
            <p:ph type="title"/>
          </p:nvPr>
        </p:nvSpPr>
        <p:spPr>
          <a:xfrm>
            <a:off x="0" y="76201"/>
            <a:ext cx="9144000" cy="1295400"/>
          </a:xfrm>
        </p:spPr>
        <p:txBody>
          <a:bodyPr vert="horz" lIns="91440" tIns="45720" rIns="91440" bIns="45720" rtlCol="0" anchor="b">
            <a:normAutofit fontScale="90000"/>
          </a:bodyPr>
          <a:lstStyle/>
          <a:p>
            <a:pPr algn="ctr">
              <a:lnSpc>
                <a:spcPct val="90000"/>
              </a:lnSpc>
            </a:pPr>
            <a:br>
              <a:rPr lang="en-US" sz="3600" dirty="0">
                <a:solidFill>
                  <a:srgbClr val="FFFFFF"/>
                </a:solidFill>
              </a:rPr>
            </a:br>
            <a:r>
              <a:rPr lang="en-US" sz="5300" dirty="0">
                <a:solidFill>
                  <a:srgbClr val="FFFFFF"/>
                </a:solidFill>
              </a:rPr>
              <a:t>Help Us Help the Unbaked!</a:t>
            </a:r>
          </a:p>
        </p:txBody>
      </p:sp>
      <p:sp>
        <p:nvSpPr>
          <p:cNvPr id="4" name="Text Placeholder 3">
            <a:extLst>
              <a:ext uri="{FF2B5EF4-FFF2-40B4-BE49-F238E27FC236}">
                <a16:creationId xmlns:a16="http://schemas.microsoft.com/office/drawing/2014/main" id="{9DC3F50B-0705-B37C-2A39-C6220EA4EE51}"/>
              </a:ext>
            </a:extLst>
          </p:cNvPr>
          <p:cNvSpPr>
            <a:spLocks noGrp="1"/>
          </p:cNvSpPr>
          <p:nvPr>
            <p:ph type="body" sz="half" idx="2"/>
          </p:nvPr>
        </p:nvSpPr>
        <p:spPr>
          <a:xfrm>
            <a:off x="-2" y="1219200"/>
            <a:ext cx="9144002" cy="1447800"/>
          </a:xfrm>
        </p:spPr>
        <p:txBody>
          <a:bodyPr vert="horz" lIns="91440" tIns="45720" rIns="91440" bIns="45720" rtlCol="0">
            <a:noAutofit/>
          </a:bodyPr>
          <a:lstStyle/>
          <a:p>
            <a:pPr algn="ctr">
              <a:spcBef>
                <a:spcPts val="1000"/>
              </a:spcBef>
            </a:pPr>
            <a:endParaRPr lang="fi-FI" sz="2400" dirty="0">
              <a:solidFill>
                <a:srgbClr val="FFFFFF"/>
              </a:solidFill>
            </a:endParaRPr>
          </a:p>
          <a:p>
            <a:pPr algn="ctr">
              <a:spcBef>
                <a:spcPts val="1000"/>
              </a:spcBef>
            </a:pPr>
            <a:r>
              <a:rPr lang="fi-FI" sz="2400" dirty="0">
                <a:solidFill>
                  <a:srgbClr val="FFFFFF"/>
                </a:solidFill>
              </a:rPr>
              <a:t>Erika Toriz</a:t>
            </a:r>
            <a:br>
              <a:rPr lang="fi-FI" sz="2400" dirty="0">
                <a:solidFill>
                  <a:srgbClr val="FFFFFF"/>
                </a:solidFill>
              </a:rPr>
            </a:br>
            <a:r>
              <a:rPr lang="fi-FI" sz="2400" dirty="0">
                <a:solidFill>
                  <a:srgbClr val="FFFFFF"/>
                </a:solidFill>
              </a:rPr>
              <a:t>etoriz@havenservices.org</a:t>
            </a:r>
            <a:br>
              <a:rPr lang="fi-FI" sz="2400" dirty="0">
                <a:solidFill>
                  <a:srgbClr val="FFFFFF"/>
                </a:solidFill>
              </a:rPr>
            </a:br>
            <a:r>
              <a:rPr lang="fi-FI" sz="2400" dirty="0">
                <a:solidFill>
                  <a:srgbClr val="FFFFFF"/>
                </a:solidFill>
              </a:rPr>
              <a:t>(818)632-8766</a:t>
            </a:r>
          </a:p>
          <a:p>
            <a:pPr algn="ctr">
              <a:lnSpc>
                <a:spcPct val="90000"/>
              </a:lnSpc>
              <a:spcBef>
                <a:spcPts val="1000"/>
              </a:spcBef>
            </a:pPr>
            <a:endParaRPr lang="en-US" sz="4000" dirty="0">
              <a:solidFill>
                <a:srgbClr val="FFFFFF"/>
              </a:solidFill>
            </a:endParaRPr>
          </a:p>
          <a:p>
            <a:pPr algn="ctr">
              <a:lnSpc>
                <a:spcPct val="90000"/>
              </a:lnSpc>
              <a:spcBef>
                <a:spcPts val="1000"/>
              </a:spcBef>
            </a:pPr>
            <a:r>
              <a:rPr lang="en-US" sz="4000" dirty="0">
                <a:solidFill>
                  <a:srgbClr val="FFFFFF"/>
                </a:solidFill>
              </a:rPr>
              <a:t> </a:t>
            </a:r>
          </a:p>
        </p:txBody>
      </p:sp>
      <p:sp>
        <p:nvSpPr>
          <p:cNvPr id="27" name="Freeform: Shape 2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39257" y="1506860"/>
            <a:ext cx="4065484" cy="6636797"/>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descr="A group of people posing for a photo&#10;&#10;Description automatically generated">
            <a:extLst>
              <a:ext uri="{FF2B5EF4-FFF2-40B4-BE49-F238E27FC236}">
                <a16:creationId xmlns:a16="http://schemas.microsoft.com/office/drawing/2014/main" id="{F4501C69-259C-04BB-928F-CDB177FEEE3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 b="17104"/>
          <a:stretch/>
        </p:blipFill>
        <p:spPr>
          <a:xfrm>
            <a:off x="1757476" y="3351745"/>
            <a:ext cx="5639669"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320164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93"/>
            <a:ext cx="3008313" cy="1162050"/>
          </a:xfrm>
        </p:spPr>
        <p:txBody>
          <a:bodyPr>
            <a:normAutofit/>
          </a:bodyPr>
          <a:lstStyle/>
          <a:p>
            <a:pPr algn="ctr"/>
            <a:r>
              <a:rPr lang="en-US" sz="3200" dirty="0"/>
              <a:t>Erika Toriz</a:t>
            </a:r>
          </a:p>
        </p:txBody>
      </p:sp>
      <p:pic>
        <p:nvPicPr>
          <p:cNvPr id="5" name="Content Placeholder 4" descr="Erika.gif"/>
          <p:cNvPicPr>
            <a:picLocks noGrp="1" noChangeAspect="1"/>
          </p:cNvPicPr>
          <p:nvPr>
            <p:ph idx="1"/>
          </p:nvPr>
        </p:nvPicPr>
        <p:blipFill>
          <a:blip r:embed="rId2"/>
          <a:stretch>
            <a:fillRect/>
          </a:stretch>
        </p:blipFill>
        <p:spPr>
          <a:xfrm>
            <a:off x="5181600" y="1040161"/>
            <a:ext cx="3346420" cy="4452617"/>
          </a:xfrm>
        </p:spPr>
      </p:pic>
      <p:sp>
        <p:nvSpPr>
          <p:cNvPr id="4" name="Text Placeholder 3"/>
          <p:cNvSpPr>
            <a:spLocks noGrp="1"/>
          </p:cNvSpPr>
          <p:nvPr>
            <p:ph type="body" sz="half" idx="2"/>
          </p:nvPr>
        </p:nvSpPr>
        <p:spPr>
          <a:xfrm>
            <a:off x="457200" y="1435100"/>
            <a:ext cx="4114800" cy="4691063"/>
          </a:xfrm>
        </p:spPr>
        <p:txBody>
          <a:bodyPr>
            <a:normAutofit/>
          </a:bodyPr>
          <a:lstStyle/>
          <a:p>
            <a:r>
              <a:rPr lang="en-US" sz="2000" b="1" dirty="0"/>
              <a:t>Mission is to educate consumers so that those who are marginalized and do not have access to basic financial principles will begin to make better financial decisions and will take advantage of economic opportunities. By educating the community, a knowledge of basic financial principles will prevent consumers from making poor financial decisions.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C76E0E-A869-468C-8AB8-BE573739F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281552"/>
            <a:ext cx="9144000" cy="1576450"/>
          </a:xfrm>
          <a:prstGeom prst="rect">
            <a:avLst/>
          </a:prstGeom>
          <a:gradFill>
            <a:gsLst>
              <a:gs pos="0">
                <a:schemeClr val="accent1"/>
              </a:gs>
              <a:gs pos="10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980D51-170D-4D0F-B1DE-FA7299627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6642" y="5281552"/>
            <a:ext cx="3047356" cy="1576447"/>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103BBE-1445-4DEC-B4D9-5C57296E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1552"/>
            <a:ext cx="9143999" cy="1576447"/>
          </a:xfrm>
          <a:prstGeom prst="rect">
            <a:avLst/>
          </a:prstGeom>
          <a:gradFill>
            <a:gsLst>
              <a:gs pos="39000">
                <a:schemeClr val="accent1">
                  <a:lumMod val="50000"/>
                  <a:alpha val="0"/>
                </a:schemeClr>
              </a:gs>
              <a:gs pos="100000">
                <a:srgbClr val="000000">
                  <a:alpha val="71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6897" y="5652097"/>
            <a:ext cx="7940485" cy="877729"/>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a:t>
            </a:r>
          </a:p>
        </p:txBody>
      </p:sp>
      <p:sp>
        <p:nvSpPr>
          <p:cNvPr id="3" name="Subtitle 2"/>
          <p:cNvSpPr>
            <a:spLocks/>
          </p:cNvSpPr>
          <p:nvPr/>
        </p:nvSpPr>
        <p:spPr>
          <a:xfrm>
            <a:off x="2004526" y="1806020"/>
            <a:ext cx="5363059" cy="2938413"/>
          </a:xfrm>
          <a:prstGeom prst="rect">
            <a:avLst/>
          </a:prstGeom>
        </p:spPr>
        <p:txBody>
          <a:bodyPr>
            <a:normAutofit/>
          </a:bodyPr>
          <a:lstStyle/>
          <a:p>
            <a:pPr defTabSz="585216">
              <a:spcAft>
                <a:spcPts val="600"/>
              </a:spcAft>
            </a:pPr>
            <a:endParaRPr lang="en-US" sz="1152" b="1" kern="1200">
              <a:solidFill>
                <a:schemeClr val="tx1"/>
              </a:solidFill>
              <a:latin typeface="+mn-lt"/>
              <a:ea typeface="+mn-ea"/>
              <a:cs typeface="+mn-cs"/>
            </a:endParaRPr>
          </a:p>
          <a:p>
            <a:pPr defTabSz="585216">
              <a:spcAft>
                <a:spcPts val="600"/>
              </a:spcAft>
            </a:pPr>
            <a:endParaRPr lang="en-US" sz="1856" kern="1200">
              <a:solidFill>
                <a:schemeClr val="tx1"/>
              </a:solidFill>
              <a:latin typeface="+mn-lt"/>
              <a:ea typeface="+mn-ea"/>
              <a:cs typeface="+mn-cs"/>
            </a:endParaRPr>
          </a:p>
          <a:p>
            <a:pPr defTabSz="585216">
              <a:spcAft>
                <a:spcPts val="600"/>
              </a:spcAft>
            </a:pPr>
            <a:r>
              <a:rPr lang="en-US" sz="1152" kern="1200">
                <a:solidFill>
                  <a:schemeClr val="tx1"/>
                </a:solidFill>
                <a:latin typeface="+mn-lt"/>
                <a:ea typeface="+mn-ea"/>
                <a:cs typeface="+mn-cs"/>
              </a:rPr>
              <a:t> </a:t>
            </a:r>
          </a:p>
          <a:p>
            <a:pPr algn="ctr" defTabSz="585216">
              <a:spcAft>
                <a:spcPts val="600"/>
              </a:spcAft>
            </a:pPr>
            <a:endParaRPr lang="en-US" sz="1152" kern="1200">
              <a:solidFill>
                <a:schemeClr val="tx1"/>
              </a:solidFill>
              <a:latin typeface="+mn-lt"/>
              <a:ea typeface="+mn-ea"/>
              <a:cs typeface="+mn-cs"/>
            </a:endParaRPr>
          </a:p>
          <a:p>
            <a:pPr defTabSz="585216">
              <a:spcAft>
                <a:spcPts val="600"/>
              </a:spcAft>
            </a:pPr>
            <a:r>
              <a:rPr lang="en-US" sz="1856" kern="1200">
                <a:solidFill>
                  <a:schemeClr val="tx1"/>
                </a:solidFill>
                <a:latin typeface="+mn-lt"/>
                <a:ea typeface="+mn-ea"/>
                <a:cs typeface="+mn-cs"/>
              </a:rPr>
              <a:t> </a:t>
            </a:r>
          </a:p>
          <a:p>
            <a:pPr defTabSz="585216">
              <a:spcAft>
                <a:spcPts val="600"/>
              </a:spcAft>
            </a:pPr>
            <a:endParaRPr lang="en-US" sz="1152" b="1" kern="1200">
              <a:solidFill>
                <a:schemeClr val="tx1"/>
              </a:solidFill>
              <a:latin typeface="+mn-lt"/>
              <a:ea typeface="+mn-ea"/>
              <a:cs typeface="+mn-cs"/>
            </a:endParaRPr>
          </a:p>
          <a:p>
            <a:pPr defTabSz="585216">
              <a:spcAft>
                <a:spcPts val="600"/>
              </a:spcAft>
            </a:pPr>
            <a:endParaRPr lang="en-US" sz="1152" b="1" kern="1200">
              <a:solidFill>
                <a:schemeClr val="tx1"/>
              </a:solidFill>
              <a:latin typeface="+mn-lt"/>
              <a:ea typeface="+mn-ea"/>
              <a:cs typeface="+mn-cs"/>
            </a:endParaRPr>
          </a:p>
          <a:p>
            <a:pPr>
              <a:spcAft>
                <a:spcPts val="600"/>
              </a:spcAft>
            </a:pPr>
            <a:endParaRPr lang="en-US" b="1"/>
          </a:p>
        </p:txBody>
      </p:sp>
      <p:pic>
        <p:nvPicPr>
          <p:cNvPr id="4" name="Picture 3" descr="PNG Image"/>
          <p:cNvPicPr/>
          <p:nvPr/>
        </p:nvPicPr>
        <p:blipFill>
          <a:blip r:embed="rId3">
            <a:extLst>
              <a:ext uri="{28A0092B-C50C-407E-A947-70E740481C1C}">
                <a14:useLocalDpi xmlns:a14="http://schemas.microsoft.com/office/drawing/2010/main" val="0"/>
              </a:ext>
            </a:extLst>
          </a:blip>
          <a:srcRect/>
          <a:stretch>
            <a:fillRect/>
          </a:stretch>
        </p:blipFill>
        <p:spPr bwMode="auto">
          <a:xfrm>
            <a:off x="4010965" y="388869"/>
            <a:ext cx="1426869" cy="639631"/>
          </a:xfrm>
          <a:prstGeom prst="rect">
            <a:avLst/>
          </a:prstGeom>
          <a:noFill/>
          <a:ln>
            <a:noFill/>
          </a:ln>
        </p:spPr>
      </p:pic>
      <p:sp>
        <p:nvSpPr>
          <p:cNvPr id="6" name="Oval 5"/>
          <p:cNvSpPr/>
          <p:nvPr/>
        </p:nvSpPr>
        <p:spPr>
          <a:xfrm>
            <a:off x="1066800" y="1477847"/>
            <a:ext cx="7315200" cy="1558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5216">
              <a:spcAft>
                <a:spcPts val="600"/>
              </a:spcAft>
            </a:pPr>
            <a:r>
              <a:rPr lang="en-US" b="1" kern="1200" dirty="0">
                <a:solidFill>
                  <a:srgbClr val="555555"/>
                </a:solidFill>
                <a:latin typeface="Aharoni" panose="02010803020104030203" pitchFamily="2" charset="-79"/>
                <a:cs typeface="Aharoni" panose="02010803020104030203" pitchFamily="2" charset="-79"/>
              </a:rPr>
              <a:t>Our Mission Statement</a:t>
            </a:r>
            <a:endParaRPr lang="en-US" kern="1200" dirty="0">
              <a:solidFill>
                <a:srgbClr val="555555"/>
              </a:solidFill>
              <a:latin typeface="Aharoni" panose="02010803020104030203" pitchFamily="2" charset="-79"/>
              <a:cs typeface="Aharoni" panose="02010803020104030203" pitchFamily="2" charset="-79"/>
            </a:endParaRPr>
          </a:p>
          <a:p>
            <a:pPr algn="ctr" defTabSz="585216">
              <a:spcAft>
                <a:spcPts val="600"/>
              </a:spcAft>
            </a:pPr>
            <a:r>
              <a:rPr lang="en-US" kern="1200" dirty="0">
                <a:solidFill>
                  <a:srgbClr val="555555"/>
                </a:solidFill>
                <a:latin typeface="Aharoni" panose="02010803020104030203" pitchFamily="2" charset="-79"/>
                <a:cs typeface="Aharoni" panose="02010803020104030203" pitchFamily="2" charset="-79"/>
              </a:rPr>
              <a:t>To financially empower vulnerable communities by providing no-cost financial education and services to end their financial crisis. </a:t>
            </a:r>
            <a:endParaRPr lang="en-US" dirty="0">
              <a:latin typeface="Aharoni" panose="02010803020104030203" pitchFamily="2" charset="-79"/>
              <a:cs typeface="Aharoni" panose="02010803020104030203" pitchFamily="2" charset="-79"/>
            </a:endParaRPr>
          </a:p>
        </p:txBody>
      </p:sp>
      <p:sp>
        <p:nvSpPr>
          <p:cNvPr id="8" name="Oval 7"/>
          <p:cNvSpPr/>
          <p:nvPr/>
        </p:nvSpPr>
        <p:spPr>
          <a:xfrm>
            <a:off x="1066800" y="3134485"/>
            <a:ext cx="7315200" cy="1818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5216" fontAlgn="base">
              <a:spcBef>
                <a:spcPct val="0"/>
              </a:spcBef>
              <a:spcAft>
                <a:spcPts val="600"/>
              </a:spcAft>
            </a:pPr>
            <a:r>
              <a:rPr lang="en-US" sz="1600" b="1" kern="1200" dirty="0">
                <a:solidFill>
                  <a:srgbClr val="555555"/>
                </a:solidFill>
                <a:latin typeface="Calibri" pitchFamily="34" charset="0"/>
                <a:ea typeface="+mn-ea"/>
                <a:cs typeface="Times New Roman" pitchFamily="18" charset="0"/>
              </a:rPr>
              <a:t>Our Vision </a:t>
            </a:r>
            <a:endParaRPr lang="en-US" sz="1600" kern="1200" dirty="0">
              <a:solidFill>
                <a:srgbClr val="555555"/>
              </a:solidFill>
              <a:latin typeface="Arial" pitchFamily="34" charset="0"/>
              <a:ea typeface="+mn-ea"/>
              <a:cs typeface="Arial" pitchFamily="34" charset="0"/>
            </a:endParaRPr>
          </a:p>
          <a:p>
            <a:pPr algn="ctr" defTabSz="585216" eaLnBrk="0" fontAlgn="base" hangingPunct="0">
              <a:spcBef>
                <a:spcPct val="0"/>
              </a:spcBef>
              <a:spcAft>
                <a:spcPts val="600"/>
              </a:spcAft>
            </a:pPr>
            <a:r>
              <a:rPr lang="en-US" sz="1600" kern="1200" dirty="0">
                <a:solidFill>
                  <a:srgbClr val="555555"/>
                </a:solidFill>
                <a:latin typeface="Bodoni MT Black" panose="02070A03080606020203" pitchFamily="18" charset="0"/>
                <a:cs typeface="Times New Roman" pitchFamily="18" charset="0"/>
              </a:rPr>
              <a:t>To champion financial wellness through comprehensive and responsible financial education, counseling, and coaching for Low-to Moderate-Income (LMI) individuals and families in Southern California. </a:t>
            </a:r>
            <a:endParaRPr lang="en-US" sz="1600" dirty="0">
              <a:solidFill>
                <a:schemeClr val="bg1"/>
              </a:solidFill>
              <a:latin typeface="Bodoni MT Black" panose="02070A03080606020203" pitchFamily="18" charset="0"/>
              <a:cs typeface="Arial" pitchFamily="34"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vert="horz" lIns="91440" tIns="45720" rIns="91440" bIns="45720" rtlCol="0" anchor="ctr">
            <a:normAutofit/>
          </a:bodyPr>
          <a:lstStyle/>
          <a:p>
            <a:pPr algn="l">
              <a:lnSpc>
                <a:spcPct val="90000"/>
              </a:lnSpc>
            </a:pPr>
            <a:r>
              <a:rPr lang="en-US" sz="3500" b="1" kern="1200">
                <a:solidFill>
                  <a:srgbClr val="FFFFFF"/>
                </a:solidFill>
                <a:latin typeface="+mj-lt"/>
                <a:ea typeface="+mj-ea"/>
                <a:cs typeface="+mj-cs"/>
              </a:rPr>
              <a:t>Our Direct Services </a:t>
            </a:r>
          </a:p>
        </p:txBody>
      </p:sp>
      <p:graphicFrame>
        <p:nvGraphicFramePr>
          <p:cNvPr id="3" name="Diagram 2"/>
          <p:cNvGraphicFramePr/>
          <p:nvPr>
            <p:extLst>
              <p:ext uri="{D42A27DB-BD31-4B8C-83A1-F6EECF244321}">
                <p14:modId xmlns:p14="http://schemas.microsoft.com/office/powerpoint/2010/main" val="387142749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b="1">
                <a:solidFill>
                  <a:srgbClr val="FFFFFF"/>
                </a:solidFill>
              </a:rPr>
              <a:t>Who Do We Serve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913485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841D2-AA03-A3A2-BC4E-5F5D08569B35}"/>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Unbanked </a:t>
            </a:r>
          </a:p>
        </p:txBody>
      </p:sp>
      <p:graphicFrame>
        <p:nvGraphicFramePr>
          <p:cNvPr id="5" name="Content Placeholder 2">
            <a:extLst>
              <a:ext uri="{FF2B5EF4-FFF2-40B4-BE49-F238E27FC236}">
                <a16:creationId xmlns:a16="http://schemas.microsoft.com/office/drawing/2014/main" id="{1CD3755D-57F8-6A8A-1B64-6EF5BDA1F5ED}"/>
              </a:ext>
            </a:extLst>
          </p:cNvPr>
          <p:cNvGraphicFramePr>
            <a:graphicFrameLocks noGrp="1"/>
          </p:cNvGraphicFramePr>
          <p:nvPr>
            <p:ph idx="1"/>
            <p:extLst>
              <p:ext uri="{D42A27DB-BD31-4B8C-83A1-F6EECF244321}">
                <p14:modId xmlns:p14="http://schemas.microsoft.com/office/powerpoint/2010/main" val="346919139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16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7DC91-3F92-84AC-1AFB-FA7276BC871A}"/>
              </a:ext>
            </a:extLst>
          </p:cNvPr>
          <p:cNvSpPr>
            <a:spLocks noGrp="1"/>
          </p:cNvSpPr>
          <p:nvPr>
            <p:ph type="title"/>
          </p:nvPr>
        </p:nvSpPr>
        <p:spPr>
          <a:xfrm>
            <a:off x="524784" y="248038"/>
            <a:ext cx="5297791" cy="818762"/>
          </a:xfrm>
        </p:spPr>
        <p:txBody>
          <a:bodyPr vert="horz" lIns="91440" tIns="45720" rIns="91440" bIns="45720" rtlCol="0" anchor="ctr">
            <a:normAutofit fontScale="90000"/>
          </a:bodyPr>
          <a:lstStyle/>
          <a:p>
            <a:pPr algn="l">
              <a:lnSpc>
                <a:spcPct val="90000"/>
              </a:lnSpc>
            </a:pPr>
            <a:r>
              <a:rPr lang="en-US" sz="2500" b="1" kern="1200">
                <a:solidFill>
                  <a:srgbClr val="FFFFFF"/>
                </a:solidFill>
                <a:latin typeface="+mj-lt"/>
                <a:ea typeface="+mj-ea"/>
                <a:cs typeface="+mj-cs"/>
              </a:rPr>
              <a:t>Unbanked Households’ Reasons for Not Having a Bank Account, 2021 (Percent)</a:t>
            </a:r>
          </a:p>
        </p:txBody>
      </p:sp>
      <p:pic>
        <p:nvPicPr>
          <p:cNvPr id="5" name="Content Placeholder 4" descr="A graph on a computer screen&#10;&#10;Description automatically generated">
            <a:extLst>
              <a:ext uri="{FF2B5EF4-FFF2-40B4-BE49-F238E27FC236}">
                <a16:creationId xmlns:a16="http://schemas.microsoft.com/office/drawing/2014/main" id="{263FA975-E2FB-5144-D813-0587FA2B68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822348"/>
            <a:ext cx="8458200" cy="4596105"/>
          </a:xfrm>
          <a:prstGeom prst="rect">
            <a:avLst/>
          </a:prstGeom>
        </p:spPr>
      </p:pic>
    </p:spTree>
    <p:extLst>
      <p:ext uri="{BB962C8B-B14F-4D97-AF65-F5344CB8AC3E}">
        <p14:creationId xmlns:p14="http://schemas.microsoft.com/office/powerpoint/2010/main" val="114942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90500-8FDE-7358-15B4-A7DE370BF179}"/>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nSpc>
                <a:spcPct val="90000"/>
              </a:lnSpc>
            </a:pPr>
            <a:r>
              <a:rPr lang="en-US" sz="3200" kern="1200">
                <a:solidFill>
                  <a:srgbClr val="FFFFFF"/>
                </a:solidFill>
                <a:latin typeface="+mj-lt"/>
                <a:ea typeface="+mj-ea"/>
                <a:cs typeface="+mj-cs"/>
              </a:rPr>
              <a:t>Unbanked for California, 2021 by Race/Ethnicity</a:t>
            </a:r>
          </a:p>
        </p:txBody>
      </p:sp>
      <p:sp>
        <p:nvSpPr>
          <p:cNvPr id="4" name="Text Placeholder 3">
            <a:extLst>
              <a:ext uri="{FF2B5EF4-FFF2-40B4-BE49-F238E27FC236}">
                <a16:creationId xmlns:a16="http://schemas.microsoft.com/office/drawing/2014/main" id="{F720DAA3-010F-B513-5D0D-6BA0271D7CFD}"/>
              </a:ext>
            </a:extLst>
          </p:cNvPr>
          <p:cNvSpPr>
            <a:spLocks noGrp="1"/>
          </p:cNvSpPr>
          <p:nvPr>
            <p:ph type="body" sz="half" idx="2"/>
          </p:nvPr>
        </p:nvSpPr>
        <p:spPr>
          <a:xfrm>
            <a:off x="6429374" y="390832"/>
            <a:ext cx="2425189" cy="873612"/>
          </a:xfrm>
        </p:spPr>
        <p:txBody>
          <a:bodyPr vert="horz" lIns="91440" tIns="45720" rIns="91440" bIns="45720" rtlCol="0" anchor="ctr">
            <a:normAutofit/>
          </a:bodyPr>
          <a:lstStyle/>
          <a:p>
            <a:pPr>
              <a:lnSpc>
                <a:spcPct val="90000"/>
              </a:lnSpc>
              <a:spcBef>
                <a:spcPts val="1000"/>
              </a:spcBef>
            </a:pPr>
            <a:r>
              <a:rPr lang="en-US" kern="1200">
                <a:solidFill>
                  <a:srgbClr val="FFFFFF"/>
                </a:solidFill>
                <a:latin typeface="+mn-lt"/>
                <a:ea typeface="+mn-ea"/>
                <a:cs typeface="+mn-cs"/>
              </a:rPr>
              <a:t>Source: 2021 FDIC National Survey of Unbanked and Underbanked Households</a:t>
            </a:r>
          </a:p>
        </p:txBody>
      </p:sp>
      <p:graphicFrame>
        <p:nvGraphicFramePr>
          <p:cNvPr id="5" name="Table 4">
            <a:extLst>
              <a:ext uri="{FF2B5EF4-FFF2-40B4-BE49-F238E27FC236}">
                <a16:creationId xmlns:a16="http://schemas.microsoft.com/office/drawing/2014/main" id="{41930740-D9F2-8160-3E3B-3A5C24C92EDF}"/>
              </a:ext>
            </a:extLst>
          </p:cNvPr>
          <p:cNvGraphicFramePr>
            <a:graphicFrameLocks noGrp="1"/>
          </p:cNvGraphicFramePr>
          <p:nvPr>
            <p:extLst>
              <p:ext uri="{D42A27DB-BD31-4B8C-83A1-F6EECF244321}">
                <p14:modId xmlns:p14="http://schemas.microsoft.com/office/powerpoint/2010/main" val="110796388"/>
              </p:ext>
            </p:extLst>
          </p:nvPr>
        </p:nvGraphicFramePr>
        <p:xfrm>
          <a:off x="807793" y="1966293"/>
          <a:ext cx="7528415" cy="4452166"/>
        </p:xfrm>
        <a:graphic>
          <a:graphicData uri="http://schemas.openxmlformats.org/drawingml/2006/table">
            <a:tbl>
              <a:tblPr firstRow="1" bandRow="1">
                <a:noFill/>
              </a:tblPr>
              <a:tblGrid>
                <a:gridCol w="1302222">
                  <a:extLst>
                    <a:ext uri="{9D8B030D-6E8A-4147-A177-3AD203B41FA5}">
                      <a16:colId xmlns:a16="http://schemas.microsoft.com/office/drawing/2014/main" val="4118961705"/>
                    </a:ext>
                  </a:extLst>
                </a:gridCol>
                <a:gridCol w="1256528">
                  <a:extLst>
                    <a:ext uri="{9D8B030D-6E8A-4147-A177-3AD203B41FA5}">
                      <a16:colId xmlns:a16="http://schemas.microsoft.com/office/drawing/2014/main" val="3359612458"/>
                    </a:ext>
                  </a:extLst>
                </a:gridCol>
                <a:gridCol w="1256528">
                  <a:extLst>
                    <a:ext uri="{9D8B030D-6E8A-4147-A177-3AD203B41FA5}">
                      <a16:colId xmlns:a16="http://schemas.microsoft.com/office/drawing/2014/main" val="2159160674"/>
                    </a:ext>
                  </a:extLst>
                </a:gridCol>
                <a:gridCol w="1256528">
                  <a:extLst>
                    <a:ext uri="{9D8B030D-6E8A-4147-A177-3AD203B41FA5}">
                      <a16:colId xmlns:a16="http://schemas.microsoft.com/office/drawing/2014/main" val="3700885726"/>
                    </a:ext>
                  </a:extLst>
                </a:gridCol>
                <a:gridCol w="2456609">
                  <a:extLst>
                    <a:ext uri="{9D8B030D-6E8A-4147-A177-3AD203B41FA5}">
                      <a16:colId xmlns:a16="http://schemas.microsoft.com/office/drawing/2014/main" val="154570526"/>
                    </a:ext>
                  </a:extLst>
                </a:gridCol>
              </a:tblGrid>
              <a:tr h="788374">
                <a:tc>
                  <a:txBody>
                    <a:bodyPr/>
                    <a:lstStyle/>
                    <a:p>
                      <a:pPr algn="l"/>
                      <a:r>
                        <a:rPr lang="en-US" sz="1400" b="0" cap="none" spc="60">
                          <a:solidFill>
                            <a:schemeClr val="bg1"/>
                          </a:solidFill>
                          <a:effectLst/>
                        </a:rPr>
                        <a:t>Row Variables</a:t>
                      </a:r>
                    </a:p>
                  </a:txBody>
                  <a:tcPr marL="14210" marR="14210" marT="82358" marB="14210" anchor="ctr">
                    <a:lnL w="12700" cmpd="sng">
                      <a:noFill/>
                    </a:lnL>
                    <a:lnR w="12700" cmpd="sng">
                      <a:noFill/>
                    </a:lnR>
                    <a:lnT w="19050" cap="flat" cmpd="sng" algn="ctr">
                      <a:noFill/>
                      <a:prstDash val="solid"/>
                    </a:lnT>
                    <a:lnB w="38100" cmpd="sng">
                      <a:noFill/>
                    </a:lnB>
                    <a:solidFill>
                      <a:schemeClr val="accent1"/>
                    </a:solidFill>
                  </a:tcPr>
                </a:tc>
                <a:tc>
                  <a:txBody>
                    <a:bodyPr/>
                    <a:lstStyle/>
                    <a:p>
                      <a:pPr algn="l"/>
                      <a:r>
                        <a:rPr lang="en-US" sz="1400" b="0" cap="none" spc="60">
                          <a:solidFill>
                            <a:schemeClr val="bg1"/>
                          </a:solidFill>
                          <a:effectLst/>
                        </a:rPr>
                        <a:t>Number of Households (1000s)</a:t>
                      </a:r>
                    </a:p>
                  </a:txBody>
                  <a:tcPr marL="14210" marR="14210" marT="82358" marB="14210" anchor="ctr">
                    <a:lnL w="12700" cmpd="sng">
                      <a:noFill/>
                    </a:lnL>
                    <a:lnR w="12700" cmpd="sng">
                      <a:noFill/>
                    </a:lnR>
                    <a:lnT w="19050" cap="flat" cmpd="sng" algn="ctr">
                      <a:noFill/>
                      <a:prstDash val="solid"/>
                    </a:lnT>
                    <a:lnB w="38100" cmpd="sng">
                      <a:noFill/>
                    </a:lnB>
                    <a:solidFill>
                      <a:schemeClr val="accent1"/>
                    </a:solidFill>
                  </a:tcPr>
                </a:tc>
                <a:tc>
                  <a:txBody>
                    <a:bodyPr/>
                    <a:lstStyle/>
                    <a:p>
                      <a:pPr algn="l"/>
                      <a:r>
                        <a:rPr lang="en-US" sz="1400" b="0" cap="none" spc="60">
                          <a:solidFill>
                            <a:schemeClr val="bg1"/>
                          </a:solidFill>
                          <a:effectLst/>
                        </a:rPr>
                        <a:t>Number of Households (PCT)</a:t>
                      </a:r>
                    </a:p>
                  </a:txBody>
                  <a:tcPr marL="14210" marR="14210" marT="82358" marB="14210" anchor="ctr">
                    <a:lnL w="12700" cmpd="sng">
                      <a:noFill/>
                    </a:lnL>
                    <a:lnR w="12700" cmpd="sng">
                      <a:noFill/>
                    </a:lnR>
                    <a:lnT w="19050" cap="flat" cmpd="sng" algn="ctr">
                      <a:noFill/>
                      <a:prstDash val="solid"/>
                    </a:lnT>
                    <a:lnB w="38100" cmpd="sng">
                      <a:noFill/>
                    </a:lnB>
                    <a:solidFill>
                      <a:schemeClr val="accent1"/>
                    </a:solidFill>
                  </a:tcPr>
                </a:tc>
                <a:tc>
                  <a:txBody>
                    <a:bodyPr/>
                    <a:lstStyle/>
                    <a:p>
                      <a:pPr algn="l"/>
                      <a:r>
                        <a:rPr lang="en-US" sz="1400" b="0" cap="none" spc="60">
                          <a:solidFill>
                            <a:schemeClr val="bg1"/>
                          </a:solidFill>
                          <a:effectLst/>
                        </a:rPr>
                        <a:t>Unbanked</a:t>
                      </a:r>
                    </a:p>
                  </a:txBody>
                  <a:tcPr marL="14210" marR="14210" marT="82358" marB="14210" anchor="ctr">
                    <a:lnL w="12700" cmpd="sng">
                      <a:noFill/>
                    </a:lnL>
                    <a:lnR w="12700" cmpd="sng">
                      <a:noFill/>
                    </a:lnR>
                    <a:lnT w="19050" cap="flat" cmpd="sng" algn="ctr">
                      <a:noFill/>
                      <a:prstDash val="solid"/>
                    </a:lnT>
                    <a:lnB w="38100" cmpd="sng">
                      <a:noFill/>
                    </a:lnB>
                    <a:solidFill>
                      <a:schemeClr val="accent1"/>
                    </a:solidFill>
                  </a:tcPr>
                </a:tc>
                <a:tc>
                  <a:txBody>
                    <a:bodyPr/>
                    <a:lstStyle/>
                    <a:p>
                      <a:pPr algn="l"/>
                      <a:r>
                        <a:rPr lang="en-US" sz="1400" b="0" cap="none" spc="60">
                          <a:solidFill>
                            <a:schemeClr val="bg1"/>
                          </a:solidFill>
                          <a:effectLst/>
                        </a:rPr>
                        <a:t>Has bank account</a:t>
                      </a:r>
                    </a:p>
                  </a:txBody>
                  <a:tcPr marL="14210" marR="14210" marT="82358" marB="1421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943697618"/>
                  </a:ext>
                </a:extLst>
              </a:tr>
              <a:tr h="321680">
                <a:tc>
                  <a:txBody>
                    <a:bodyPr/>
                    <a:lstStyle/>
                    <a:p>
                      <a:r>
                        <a:rPr lang="en-US" sz="1300" b="1" cap="none" spc="0">
                          <a:solidFill>
                            <a:schemeClr val="tx1"/>
                          </a:solidFill>
                          <a:effectLst/>
                        </a:rPr>
                        <a:t>All Households</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38100" cmpd="sng">
                      <a:noFill/>
                    </a:lnT>
                    <a:lnB w="12700" cap="flat" cmpd="sng" algn="ctr">
                      <a:noFill/>
                      <a:prstDash val="solid"/>
                    </a:lnB>
                    <a:noFill/>
                  </a:tcPr>
                </a:tc>
                <a:tc>
                  <a:txBody>
                    <a:bodyPr/>
                    <a:lstStyle/>
                    <a:p>
                      <a:r>
                        <a:rPr lang="en-US" sz="1300" cap="none" spc="0">
                          <a:solidFill>
                            <a:schemeClr val="tx1"/>
                          </a:solidFill>
                          <a:effectLst/>
                        </a:rPr>
                        <a:t>14619</a:t>
                      </a:r>
                    </a:p>
                  </a:txBody>
                  <a:tcPr marL="14210" marR="14210" marT="82358" marB="14210" anchor="ctr">
                    <a:lnL w="12700" cmpd="sng">
                      <a:noFill/>
                      <a:prstDash val="solid"/>
                    </a:lnL>
                    <a:lnR w="12700" cmpd="sng">
                      <a:noFill/>
                      <a:prstDash val="solid"/>
                    </a:lnR>
                    <a:lnT w="38100" cmpd="sng">
                      <a:noFill/>
                    </a:lnT>
                    <a:lnB w="12700" cap="flat" cmpd="sng" algn="ctr">
                      <a:noFill/>
                      <a:prstDash val="solid"/>
                    </a:lnB>
                    <a:no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38100" cmpd="sng">
                      <a:noFill/>
                    </a:lnT>
                    <a:lnB w="12700" cap="flat" cmpd="sng" algn="ctr">
                      <a:noFill/>
                      <a:prstDash val="solid"/>
                    </a:lnB>
                    <a:noFill/>
                  </a:tcPr>
                </a:tc>
                <a:tc>
                  <a:txBody>
                    <a:bodyPr/>
                    <a:lstStyle/>
                    <a:p>
                      <a:r>
                        <a:rPr lang="en-US" sz="1300" cap="none" spc="0">
                          <a:solidFill>
                            <a:schemeClr val="tx1"/>
                          </a:solidFill>
                          <a:effectLst/>
                        </a:rPr>
                        <a:t>5.0</a:t>
                      </a:r>
                    </a:p>
                  </a:txBody>
                  <a:tcPr marL="14210" marR="14210" marT="82358" marB="14210" anchor="ctr">
                    <a:lnL w="12700" cmpd="sng">
                      <a:noFill/>
                      <a:prstDash val="solid"/>
                    </a:lnL>
                    <a:lnR w="12700" cmpd="sng">
                      <a:noFill/>
                      <a:prstDash val="solid"/>
                    </a:lnR>
                    <a:lnT w="38100" cmpd="sng">
                      <a:noFill/>
                    </a:lnT>
                    <a:lnB w="12700" cap="flat" cmpd="sng" algn="ctr">
                      <a:noFill/>
                      <a:prstDash val="solid"/>
                    </a:lnB>
                    <a:noFill/>
                  </a:tcPr>
                </a:tc>
                <a:tc>
                  <a:txBody>
                    <a:bodyPr/>
                    <a:lstStyle/>
                    <a:p>
                      <a:r>
                        <a:rPr lang="en-US" sz="1300" cap="none" spc="0">
                          <a:solidFill>
                            <a:schemeClr val="tx1"/>
                          </a:solidFill>
                          <a:effectLst/>
                        </a:rPr>
                        <a:t>95.0</a:t>
                      </a:r>
                    </a:p>
                  </a:txBody>
                  <a:tcPr marL="14210" marR="14210" marT="82358" marB="14210"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85487361"/>
                  </a:ext>
                </a:extLst>
              </a:tr>
              <a:tr h="321680">
                <a:tc gridSpan="5">
                  <a:txBody>
                    <a:bodyPr/>
                    <a:lstStyle/>
                    <a:p>
                      <a:r>
                        <a:rPr lang="en-US" sz="1300" b="1" cap="none" spc="0">
                          <a:solidFill>
                            <a:schemeClr val="tx1"/>
                          </a:solidFill>
                          <a:effectLst/>
                        </a:rPr>
                        <a:t>Race/Ethnicity (PCT)</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7661760"/>
                  </a:ext>
                </a:extLst>
              </a:tr>
              <a:tr h="321680">
                <a:tc>
                  <a:txBody>
                    <a:bodyPr/>
                    <a:lstStyle/>
                    <a:p>
                      <a:r>
                        <a:rPr lang="en-US" sz="1300" b="1" cap="none" spc="0">
                          <a:solidFill>
                            <a:schemeClr val="tx1"/>
                          </a:solidFill>
                          <a:effectLst/>
                        </a:rPr>
                        <a:t>Black</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820</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6.4</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93.6</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192759893"/>
                  </a:ext>
                </a:extLst>
              </a:tr>
              <a:tr h="321680">
                <a:tc>
                  <a:txBody>
                    <a:bodyPr/>
                    <a:lstStyle/>
                    <a:p>
                      <a:r>
                        <a:rPr lang="en-US" sz="1300" b="1" cap="none" spc="0">
                          <a:solidFill>
                            <a:schemeClr val="tx1"/>
                          </a:solidFill>
                          <a:effectLst/>
                        </a:rPr>
                        <a:t>Hispanic</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4569</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7.6</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92.4</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088887178"/>
                  </a:ext>
                </a:extLst>
              </a:tr>
              <a:tr h="321680">
                <a:tc>
                  <a:txBody>
                    <a:bodyPr/>
                    <a:lstStyle/>
                    <a:p>
                      <a:r>
                        <a:rPr lang="en-US" sz="1300" b="1" cap="none" spc="0">
                          <a:solidFill>
                            <a:schemeClr val="tx1"/>
                          </a:solidFill>
                          <a:effectLst/>
                        </a:rPr>
                        <a:t>Asian</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2333</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5.4</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94.6</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201662534"/>
                  </a:ext>
                </a:extLst>
              </a:tr>
              <a:tr h="513848">
                <a:tc>
                  <a:txBody>
                    <a:bodyPr/>
                    <a:lstStyle/>
                    <a:p>
                      <a:r>
                        <a:rPr lang="en-US" sz="1300" b="1" cap="none" spc="0">
                          <a:solidFill>
                            <a:schemeClr val="tx1"/>
                          </a:solidFill>
                          <a:effectLst/>
                        </a:rPr>
                        <a:t>American Indian or Alaska Native</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90911504"/>
                  </a:ext>
                </a:extLst>
              </a:tr>
              <a:tr h="706016">
                <a:tc>
                  <a:txBody>
                    <a:bodyPr/>
                    <a:lstStyle/>
                    <a:p>
                      <a:r>
                        <a:rPr lang="en-US" sz="1300" b="1" cap="none" spc="0">
                          <a:solidFill>
                            <a:schemeClr val="tx1"/>
                          </a:solidFill>
                          <a:effectLst/>
                        </a:rPr>
                        <a:t>Native Hawaiian or Other Pacific Islander</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843553559"/>
                  </a:ext>
                </a:extLst>
              </a:tr>
              <a:tr h="321680">
                <a:tc>
                  <a:txBody>
                    <a:bodyPr/>
                    <a:lstStyle/>
                    <a:p>
                      <a:r>
                        <a:rPr lang="en-US" sz="1300" b="1" cap="none" spc="0">
                          <a:solidFill>
                            <a:schemeClr val="tx1"/>
                          </a:solidFill>
                          <a:effectLst/>
                        </a:rPr>
                        <a:t>White</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6510</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3.1</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300" cap="none" spc="0">
                          <a:solidFill>
                            <a:schemeClr val="tx1"/>
                          </a:solidFill>
                          <a:effectLst/>
                        </a:rPr>
                        <a:t>96.9</a:t>
                      </a:r>
                    </a:p>
                  </a:txBody>
                  <a:tcPr marL="14210" marR="14210" marT="82358" marB="1421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91133415"/>
                  </a:ext>
                </a:extLst>
              </a:tr>
              <a:tr h="513848">
                <a:tc>
                  <a:txBody>
                    <a:bodyPr/>
                    <a:lstStyle/>
                    <a:p>
                      <a:r>
                        <a:rPr lang="en-US" sz="1300" b="1" cap="none" spc="0">
                          <a:solidFill>
                            <a:schemeClr val="tx1"/>
                          </a:solidFill>
                          <a:effectLst/>
                        </a:rPr>
                        <a:t>Two or More Races</a:t>
                      </a:r>
                      <a:endParaRPr lang="en-US" sz="1300" cap="none" spc="0">
                        <a:solidFill>
                          <a:schemeClr val="tx1"/>
                        </a:solidFill>
                        <a:effectLst/>
                      </a:endParaRPr>
                    </a:p>
                  </a:txBody>
                  <a:tcPr marL="14210" marR="14210" marT="82358" marB="14210"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effectLst/>
                        </a:rPr>
                        <a:t>100</a:t>
                      </a:r>
                    </a:p>
                  </a:txBody>
                  <a:tcPr marL="14210" marR="14210" marT="82358" marB="14210"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effectLst/>
                        </a:rPr>
                        <a:t>NA</a:t>
                      </a:r>
                    </a:p>
                  </a:txBody>
                  <a:tcPr marL="14210" marR="14210" marT="82358" marB="1421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88567247"/>
                  </a:ext>
                </a:extLst>
              </a:tr>
            </a:tbl>
          </a:graphicData>
        </a:graphic>
      </p:graphicFrame>
    </p:spTree>
    <p:extLst>
      <p:ext uri="{BB962C8B-B14F-4D97-AF65-F5344CB8AC3E}">
        <p14:creationId xmlns:p14="http://schemas.microsoft.com/office/powerpoint/2010/main" val="384299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81576"/>
            <a:ext cx="886772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people holding certificates&#10;&#10;Description automatically generated">
            <a:extLst>
              <a:ext uri="{FF2B5EF4-FFF2-40B4-BE49-F238E27FC236}">
                <a16:creationId xmlns:a16="http://schemas.microsoft.com/office/drawing/2014/main" id="{4A2BAD16-AB40-D536-6297-E3855A542AAE}"/>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2271" r="-1" b="-1"/>
          <a:stretch/>
        </p:blipFill>
        <p:spPr>
          <a:xfrm>
            <a:off x="135731" y="182880"/>
            <a:ext cx="8867728" cy="6499784"/>
          </a:xfrm>
          <a:prstGeom prst="rect">
            <a:avLst/>
          </a:prstGeom>
        </p:spPr>
      </p:pic>
      <p:sp>
        <p:nvSpPr>
          <p:cNvPr id="2" name="Title 1">
            <a:extLst>
              <a:ext uri="{FF2B5EF4-FFF2-40B4-BE49-F238E27FC236}">
                <a16:creationId xmlns:a16="http://schemas.microsoft.com/office/drawing/2014/main" id="{03A14683-E92C-A3EE-3917-14D8397F27AB}"/>
              </a:ext>
            </a:extLst>
          </p:cNvPr>
          <p:cNvSpPr>
            <a:spLocks noGrp="1"/>
          </p:cNvSpPr>
          <p:nvPr>
            <p:ph type="title"/>
          </p:nvPr>
        </p:nvSpPr>
        <p:spPr>
          <a:xfrm>
            <a:off x="-152400" y="525195"/>
            <a:ext cx="8991600" cy="1608405"/>
          </a:xfrm>
        </p:spPr>
        <p:txBody>
          <a:bodyPr vert="horz" lIns="91440" tIns="45720" rIns="91440" bIns="45720" rtlCol="0" anchor="b">
            <a:normAutofit/>
          </a:bodyPr>
          <a:lstStyle/>
          <a:p>
            <a:pPr>
              <a:lnSpc>
                <a:spcPct val="90000"/>
              </a:lnSpc>
            </a:pPr>
            <a:r>
              <a:rPr lang="en-US" sz="3500" dirty="0">
                <a:solidFill>
                  <a:srgbClr val="FFFFFF"/>
                </a:solidFill>
              </a:rPr>
              <a:t>                      Banking Inclusion </a:t>
            </a:r>
          </a:p>
        </p:txBody>
      </p:sp>
      <p:sp>
        <p:nvSpPr>
          <p:cNvPr id="4" name="Text Placeholder 3">
            <a:extLst>
              <a:ext uri="{FF2B5EF4-FFF2-40B4-BE49-F238E27FC236}">
                <a16:creationId xmlns:a16="http://schemas.microsoft.com/office/drawing/2014/main" id="{D56CE3AB-11F6-C561-B742-C379278E9507}"/>
              </a:ext>
            </a:extLst>
          </p:cNvPr>
          <p:cNvSpPr>
            <a:spLocks noGrp="1"/>
          </p:cNvSpPr>
          <p:nvPr>
            <p:ph type="body" sz="half" idx="2"/>
          </p:nvPr>
        </p:nvSpPr>
        <p:spPr>
          <a:xfrm>
            <a:off x="628650" y="3526300"/>
            <a:ext cx="7623913" cy="2588458"/>
          </a:xfrm>
        </p:spPr>
        <p:txBody>
          <a:bodyPr vert="horz" lIns="91440" tIns="45720" rIns="91440" bIns="45720" rtlCol="0">
            <a:normAutofit/>
          </a:bodyPr>
          <a:lstStyle/>
          <a:p>
            <a:pPr indent="-228600">
              <a:lnSpc>
                <a:spcPct val="90000"/>
              </a:lnSpc>
              <a:buFont typeface="Arial" panose="020B0604020202020204" pitchFamily="34" charset="0"/>
              <a:buChar char="•"/>
            </a:pPr>
            <a:r>
              <a:rPr lang="en-US" sz="2400" dirty="0">
                <a:solidFill>
                  <a:srgbClr val="FFFFFF"/>
                </a:solidFill>
              </a:rPr>
              <a:t>People need access to financial products and support that will help them rebuild trust, save money, (re)build credit, and unlock access to wealth building opportunities.</a:t>
            </a:r>
          </a:p>
          <a:p>
            <a:pPr indent="-228600">
              <a:lnSpc>
                <a:spcPct val="90000"/>
              </a:lnSpc>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3597564799"/>
      </p:ext>
    </p:extLst>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TotalTime>
  <Words>422</Words>
  <Application>Microsoft Office PowerPoint</Application>
  <PresentationFormat>On-screen Show (4:3)</PresentationFormat>
  <Paragraphs>108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Arial Black</vt:lpstr>
      <vt:lpstr>Bodoni MT Black</vt:lpstr>
      <vt:lpstr>Calibri</vt:lpstr>
      <vt:lpstr>Times New Roman</vt:lpstr>
      <vt:lpstr>Office Theme</vt:lpstr>
      <vt:lpstr>The Unbanked </vt:lpstr>
      <vt:lpstr>Erika Toriz</vt:lpstr>
      <vt:lpstr>.</vt:lpstr>
      <vt:lpstr>Our Direct Services </vt:lpstr>
      <vt:lpstr>Who Do We Serve</vt:lpstr>
      <vt:lpstr>Unbanked </vt:lpstr>
      <vt:lpstr>Unbanked Households’ Reasons for Not Having a Bank Account, 2021 (Percent)</vt:lpstr>
      <vt:lpstr>Unbanked for California, 2021 by Race/Ethnicity</vt:lpstr>
      <vt:lpstr>                      Banking Inclusion </vt:lpstr>
      <vt:lpstr>The Unbanked </vt:lpstr>
      <vt:lpstr> Help Us Help the Unbaked!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Haven Neighborhood Services</dc:title>
  <dc:creator>Windows User</dc:creator>
  <cp:lastModifiedBy>Erika toriz</cp:lastModifiedBy>
  <cp:revision>8</cp:revision>
  <dcterms:created xsi:type="dcterms:W3CDTF">2020-02-04T01:43:01Z</dcterms:created>
  <dcterms:modified xsi:type="dcterms:W3CDTF">2024-01-18T01:54:53Z</dcterms:modified>
</cp:coreProperties>
</file>