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2" r:id="rId1"/>
  </p:sldMasterIdLst>
  <p:notesMasterIdLst>
    <p:notesMasterId r:id="rId60"/>
  </p:notesMasterIdLst>
  <p:sldIdLst>
    <p:sldId id="256" r:id="rId2"/>
    <p:sldId id="265" r:id="rId3"/>
    <p:sldId id="270" r:id="rId4"/>
    <p:sldId id="271" r:id="rId5"/>
    <p:sldId id="272" r:id="rId6"/>
    <p:sldId id="273" r:id="rId7"/>
    <p:sldId id="274" r:id="rId8"/>
    <p:sldId id="275" r:id="rId9"/>
    <p:sldId id="276" r:id="rId10"/>
    <p:sldId id="257" r:id="rId11"/>
    <p:sldId id="277" r:id="rId12"/>
    <p:sldId id="278" r:id="rId13"/>
    <p:sldId id="279" r:id="rId14"/>
    <p:sldId id="280" r:id="rId15"/>
    <p:sldId id="281" r:id="rId16"/>
    <p:sldId id="258" r:id="rId17"/>
    <p:sldId id="282" r:id="rId18"/>
    <p:sldId id="283" r:id="rId19"/>
    <p:sldId id="284" r:id="rId20"/>
    <p:sldId id="285" r:id="rId21"/>
    <p:sldId id="286" r:id="rId22"/>
    <p:sldId id="260" r:id="rId23"/>
    <p:sldId id="287" r:id="rId24"/>
    <p:sldId id="288" r:id="rId25"/>
    <p:sldId id="289" r:id="rId26"/>
    <p:sldId id="290" r:id="rId27"/>
    <p:sldId id="291" r:id="rId28"/>
    <p:sldId id="259" r:id="rId29"/>
    <p:sldId id="292" r:id="rId30"/>
    <p:sldId id="293" r:id="rId31"/>
    <p:sldId id="294" r:id="rId32"/>
    <p:sldId id="295" r:id="rId33"/>
    <p:sldId id="296" r:id="rId34"/>
    <p:sldId id="297" r:id="rId35"/>
    <p:sldId id="299" r:id="rId36"/>
    <p:sldId id="298" r:id="rId37"/>
    <p:sldId id="261" r:id="rId38"/>
    <p:sldId id="262" r:id="rId39"/>
    <p:sldId id="263" r:id="rId40"/>
    <p:sldId id="307" r:id="rId41"/>
    <p:sldId id="308" r:id="rId42"/>
    <p:sldId id="309" r:id="rId43"/>
    <p:sldId id="310" r:id="rId44"/>
    <p:sldId id="300" r:id="rId45"/>
    <p:sldId id="301" r:id="rId46"/>
    <p:sldId id="302" r:id="rId47"/>
    <p:sldId id="303" r:id="rId48"/>
    <p:sldId id="304" r:id="rId49"/>
    <p:sldId id="305" r:id="rId50"/>
    <p:sldId id="306" r:id="rId51"/>
    <p:sldId id="311" r:id="rId52"/>
    <p:sldId id="312" r:id="rId53"/>
    <p:sldId id="266" r:id="rId54"/>
    <p:sldId id="313" r:id="rId55"/>
    <p:sldId id="314" r:id="rId56"/>
    <p:sldId id="315" r:id="rId57"/>
    <p:sldId id="268" r:id="rId58"/>
    <p:sldId id="267" r:id="rId59"/>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B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28FC2ADB-2158-4AF8-B8A2-6030C29D7F39}" type="datetimeFigureOut">
              <a:rPr lang="en-US" smtClean="0"/>
              <a:t>10/23/2019</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C3A3F939-EDB1-465C-9786-D0854FE8129F}" type="slidenum">
              <a:rPr lang="en-US" smtClean="0"/>
              <a:t>‹#›</a:t>
            </a:fld>
            <a:endParaRPr lang="en-US"/>
          </a:p>
        </p:txBody>
      </p:sp>
    </p:spTree>
    <p:extLst>
      <p:ext uri="{BB962C8B-B14F-4D97-AF65-F5344CB8AC3E}">
        <p14:creationId xmlns:p14="http://schemas.microsoft.com/office/powerpoint/2010/main" val="250364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908D18-9DBC-4AAB-91EF-8B814756A92A}"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420714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908D18-9DBC-4AAB-91EF-8B814756A92A}"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194500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908D18-9DBC-4AAB-91EF-8B814756A92A}"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964219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908D18-9DBC-4AAB-91EF-8B814756A92A}"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80B00-81DB-4826-B8E9-B329B9F79CC0}"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13317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908D18-9DBC-4AAB-91EF-8B814756A92A}"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590166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B908D18-9DBC-4AAB-91EF-8B814756A92A}"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2709385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B908D18-9DBC-4AAB-91EF-8B814756A92A}"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1072845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908D18-9DBC-4AAB-91EF-8B814756A92A}"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1209588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908D18-9DBC-4AAB-91EF-8B814756A92A}"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425407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908D18-9DBC-4AAB-91EF-8B814756A92A}"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120784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908D18-9DBC-4AAB-91EF-8B814756A92A}"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227113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908D18-9DBC-4AAB-91EF-8B814756A92A}"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375565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908D18-9DBC-4AAB-91EF-8B814756A92A}" type="datetimeFigureOut">
              <a:rPr lang="en-US" smtClean="0"/>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157418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908D18-9DBC-4AAB-91EF-8B814756A92A}"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328393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08D18-9DBC-4AAB-91EF-8B814756A92A}" type="datetimeFigureOut">
              <a:rPr lang="en-US" smtClean="0"/>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229258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908D18-9DBC-4AAB-91EF-8B814756A92A}"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91865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908D18-9DBC-4AAB-91EF-8B814756A92A}"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80B00-81DB-4826-B8E9-B329B9F79CC0}" type="slidenum">
              <a:rPr lang="en-US" smtClean="0"/>
              <a:t>‹#›</a:t>
            </a:fld>
            <a:endParaRPr lang="en-US"/>
          </a:p>
        </p:txBody>
      </p:sp>
    </p:spTree>
    <p:extLst>
      <p:ext uri="{BB962C8B-B14F-4D97-AF65-F5344CB8AC3E}">
        <p14:creationId xmlns:p14="http://schemas.microsoft.com/office/powerpoint/2010/main" val="283352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4000"/>
                <a:shade val="100000"/>
                <a:hueMod val="92000"/>
                <a:satMod val="180000"/>
                <a:lumMod val="114000"/>
              </a:schemeClr>
            </a:gs>
            <a:gs pos="88000">
              <a:schemeClr val="bg2">
                <a:shade val="92000"/>
                <a:satMod val="170000"/>
                <a:lumMod val="9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B908D18-9DBC-4AAB-91EF-8B814756A92A}" type="datetimeFigureOut">
              <a:rPr lang="en-US" smtClean="0"/>
              <a:t>10/23/2019</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D80B00-81DB-4826-B8E9-B329B9F79CC0}" type="slidenum">
              <a:rPr lang="en-US" smtClean="0"/>
              <a:t>‹#›</a:t>
            </a:fld>
            <a:endParaRPr lang="en-US"/>
          </a:p>
        </p:txBody>
      </p:sp>
    </p:spTree>
    <p:extLst>
      <p:ext uri="{BB962C8B-B14F-4D97-AF65-F5344CB8AC3E}">
        <p14:creationId xmlns:p14="http://schemas.microsoft.com/office/powerpoint/2010/main" val="1751478947"/>
      </p:ext>
    </p:extLst>
  </p:cSld>
  <p:clrMap bg1="dk1" tx1="lt1" bg2="dk2" tx2="lt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 id="2147484317" r:id="rId15"/>
    <p:sldLayoutId id="2147484318" r:id="rId16"/>
    <p:sldLayoutId id="214748431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images.nat.com/ca/slk/2016-Q2/1432365/Vesting-Deed.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a:t>TECHNICAL </a:t>
            </a:r>
            <a:r>
              <a:rPr lang="en-US" b="1" dirty="0" smtClean="0"/>
              <a:t>ASSISTANCE WORKSHOP</a:t>
            </a:r>
            <a:endParaRPr lang="en-US" b="1" dirty="0"/>
          </a:p>
        </p:txBody>
      </p:sp>
      <p:sp>
        <p:nvSpPr>
          <p:cNvPr id="3" name="Subtitle 2"/>
          <p:cNvSpPr>
            <a:spLocks noGrp="1"/>
          </p:cNvSpPr>
          <p:nvPr>
            <p:ph type="subTitle" idx="1"/>
          </p:nvPr>
        </p:nvSpPr>
        <p:spPr>
          <a:xfrm>
            <a:off x="1210492" y="3221502"/>
            <a:ext cx="9386239" cy="1941341"/>
          </a:xfrm>
        </p:spPr>
        <p:txBody>
          <a:bodyPr>
            <a:normAutofit/>
          </a:bodyPr>
          <a:lstStyle/>
          <a:p>
            <a:pPr marR="64008" lvl="0" algn="r">
              <a:lnSpc>
                <a:spcPct val="100000"/>
              </a:lnSpc>
              <a:spcBef>
                <a:spcPts val="400"/>
              </a:spcBef>
              <a:buClr>
                <a:srgbClr val="2DA2BF"/>
              </a:buClr>
              <a:buSzPct val="68000"/>
            </a:pPr>
            <a:endParaRPr lang="en-US" sz="1600" dirty="0" smtClean="0">
              <a:solidFill>
                <a:srgbClr val="464646"/>
              </a:solidFill>
              <a:latin typeface="Lucida Sans Unicode"/>
            </a:endParaRPr>
          </a:p>
          <a:p>
            <a:pPr marR="64008" lvl="0" algn="r">
              <a:lnSpc>
                <a:spcPct val="100000"/>
              </a:lnSpc>
              <a:spcBef>
                <a:spcPts val="400"/>
              </a:spcBef>
              <a:buClr>
                <a:srgbClr val="2DA2BF"/>
              </a:buClr>
              <a:buSzPct val="68000"/>
            </a:pPr>
            <a:endParaRPr lang="en-US" sz="1600" dirty="0">
              <a:solidFill>
                <a:srgbClr val="464646"/>
              </a:solidFill>
              <a:latin typeface="Lucida Sans Unicode"/>
            </a:endParaRPr>
          </a:p>
          <a:p>
            <a:pPr marR="64008" lvl="0" algn="r">
              <a:lnSpc>
                <a:spcPct val="100000"/>
              </a:lnSpc>
              <a:spcBef>
                <a:spcPts val="400"/>
              </a:spcBef>
              <a:buClr>
                <a:srgbClr val="2DA2BF"/>
              </a:buClr>
              <a:buSzPct val="68000"/>
            </a:pPr>
            <a:endParaRPr lang="en-US" sz="1400" b="1" dirty="0" smtClean="0">
              <a:solidFill>
                <a:srgbClr val="464646"/>
              </a:solidFill>
              <a:latin typeface="Lucida Sans Unicode"/>
            </a:endParaRPr>
          </a:p>
          <a:p>
            <a:pPr marR="64008" lvl="0" algn="r">
              <a:lnSpc>
                <a:spcPct val="100000"/>
              </a:lnSpc>
              <a:spcBef>
                <a:spcPts val="400"/>
              </a:spcBef>
              <a:buClr>
                <a:srgbClr val="2DA2BF"/>
              </a:buClr>
              <a:buSzPct val="68000"/>
            </a:pPr>
            <a:endParaRPr lang="en-US" sz="1400" b="1" dirty="0">
              <a:solidFill>
                <a:srgbClr val="464646"/>
              </a:solidFill>
              <a:latin typeface="Lucida Sans Unicode"/>
            </a:endParaRPr>
          </a:p>
          <a:p>
            <a:pPr marR="64008" lvl="0" algn="r">
              <a:lnSpc>
                <a:spcPct val="100000"/>
              </a:lnSpc>
              <a:spcBef>
                <a:spcPts val="400"/>
              </a:spcBef>
              <a:buClr>
                <a:srgbClr val="2DA2BF"/>
              </a:buClr>
              <a:buSzPct val="68000"/>
            </a:pPr>
            <a:r>
              <a:rPr lang="en-US" sz="1800" b="1" dirty="0" smtClean="0">
                <a:solidFill>
                  <a:schemeClr val="tx1"/>
                </a:solidFill>
                <a:latin typeface="Lucida Sans Unicode"/>
              </a:rPr>
              <a:t>CALIFORNIA </a:t>
            </a:r>
            <a:r>
              <a:rPr lang="en-US" sz="1800" b="1" dirty="0">
                <a:solidFill>
                  <a:schemeClr val="tx1"/>
                </a:solidFill>
                <a:latin typeface="Lucida Sans Unicode"/>
              </a:rPr>
              <a:t>DEBT LIMIT ALLOCATION </a:t>
            </a:r>
            <a:r>
              <a:rPr lang="en-US" sz="1800" b="1" dirty="0" smtClean="0">
                <a:solidFill>
                  <a:schemeClr val="tx1"/>
                </a:solidFill>
                <a:latin typeface="Lucida Sans Unicode"/>
              </a:rPr>
              <a:t>COMMITTEE</a:t>
            </a:r>
            <a:endParaRPr lang="en-US" dirty="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3397" y="3221502"/>
            <a:ext cx="1612537" cy="1612537"/>
          </a:xfrm>
          <a:prstGeom prst="rect">
            <a:avLst/>
          </a:prstGeom>
          <a:solidFill>
            <a:schemeClr val="tx2"/>
          </a:solidFill>
        </p:spPr>
      </p:pic>
    </p:spTree>
    <p:extLst>
      <p:ext uri="{BB962C8B-B14F-4D97-AF65-F5344CB8AC3E}">
        <p14:creationId xmlns:p14="http://schemas.microsoft.com/office/powerpoint/2010/main" val="1227309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LOCAL APPROVALS &amp; ZONING</a:t>
            </a:r>
            <a:endParaRPr lang="en-US" b="1" dirty="0">
              <a:latin typeface="+mn-lt"/>
            </a:endParaRPr>
          </a:p>
        </p:txBody>
      </p:sp>
      <p:sp>
        <p:nvSpPr>
          <p:cNvPr id="3" name="Content Placeholder 2"/>
          <p:cNvSpPr>
            <a:spLocks noGrp="1"/>
          </p:cNvSpPr>
          <p:nvPr>
            <p:ph idx="1"/>
          </p:nvPr>
        </p:nvSpPr>
        <p:spPr>
          <a:xfrm>
            <a:off x="940525" y="1690687"/>
            <a:ext cx="10178143" cy="4251143"/>
          </a:xfrm>
        </p:spPr>
        <p:txBody>
          <a:bodyPr>
            <a:normAutofit/>
          </a:bodyPr>
          <a:lstStyle/>
          <a:p>
            <a:pPr algn="ctr"/>
            <a:r>
              <a:rPr lang="en-US" dirty="0" smtClean="0"/>
              <a:t>Section 5190(b)</a:t>
            </a:r>
            <a:endParaRPr lang="en-US" dirty="0"/>
          </a:p>
          <a:p>
            <a:endParaRPr lang="en-US" dirty="0" smtClean="0"/>
          </a:p>
          <a:p>
            <a:pPr marL="514350" lvl="0" indent="-514350">
              <a:buFont typeface="+mj-lt"/>
              <a:buAutoNum type="arabicPeriod"/>
            </a:pPr>
            <a:r>
              <a:rPr lang="en-US" dirty="0"/>
              <a:t>Please use Form Attachment 14 (Joint </a:t>
            </a:r>
            <a:r>
              <a:rPr lang="en-US" dirty="0" smtClean="0"/>
              <a:t>App) </a:t>
            </a:r>
            <a:r>
              <a:rPr lang="en-US" dirty="0"/>
              <a:t>o</a:t>
            </a:r>
            <a:r>
              <a:rPr lang="en-US" dirty="0" smtClean="0"/>
              <a:t>r </a:t>
            </a:r>
            <a:r>
              <a:rPr lang="en-US" dirty="0"/>
              <a:t>Attachment N (CDLAC App) (examples)</a:t>
            </a:r>
          </a:p>
          <a:p>
            <a:pPr marL="514350" indent="-514350">
              <a:buFont typeface="+mj-lt"/>
              <a:buAutoNum type="arabicPeriod"/>
            </a:pPr>
            <a:r>
              <a:rPr lang="en-US" dirty="0"/>
              <a:t> </a:t>
            </a:r>
            <a:r>
              <a:rPr lang="en-US" dirty="0" smtClean="0"/>
              <a:t>Makes </a:t>
            </a:r>
            <a:r>
              <a:rPr lang="en-US" dirty="0"/>
              <a:t>it consistent for the Analyst to review. </a:t>
            </a:r>
          </a:p>
          <a:p>
            <a:pPr marL="514350" indent="-514350">
              <a:buFont typeface="+mj-lt"/>
              <a:buAutoNum type="arabicPeriod"/>
            </a:pPr>
            <a:r>
              <a:rPr lang="en-US" dirty="0"/>
              <a:t> </a:t>
            </a:r>
            <a:r>
              <a:rPr lang="en-US" dirty="0" smtClean="0"/>
              <a:t>Time </a:t>
            </a:r>
            <a:r>
              <a:rPr lang="en-US" dirty="0"/>
              <a:t>saving.</a:t>
            </a:r>
          </a:p>
          <a:p>
            <a:pPr marL="0" indent="0">
              <a:buNone/>
            </a:pPr>
            <a:endParaRPr lang="en-US" dirty="0"/>
          </a:p>
          <a:p>
            <a:endParaRPr lang="en-US" dirty="0"/>
          </a:p>
        </p:txBody>
      </p:sp>
    </p:spTree>
    <p:extLst>
      <p:ext uri="{BB962C8B-B14F-4D97-AF65-F5344CB8AC3E}">
        <p14:creationId xmlns:p14="http://schemas.microsoft.com/office/powerpoint/2010/main" val="3796432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525" y="822961"/>
            <a:ext cx="10178143" cy="5118870"/>
          </a:xfrm>
        </p:spPr>
        <p:txBody>
          <a:bodyPr>
            <a:normAutofit/>
          </a:bodyPr>
          <a:lstStyle/>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3886200" y="371475"/>
            <a:ext cx="4419600" cy="6115050"/>
          </a:xfrm>
          <a:prstGeom prst="rect">
            <a:avLst/>
          </a:prstGeom>
        </p:spPr>
      </p:pic>
    </p:spTree>
    <p:extLst>
      <p:ext uri="{BB962C8B-B14F-4D97-AF65-F5344CB8AC3E}">
        <p14:creationId xmlns:p14="http://schemas.microsoft.com/office/powerpoint/2010/main" val="3986757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525" y="822961"/>
            <a:ext cx="10178143" cy="5118870"/>
          </a:xfrm>
        </p:spPr>
        <p:txBody>
          <a:bodyPr>
            <a:normAutofit/>
          </a:bodyPr>
          <a:lstStyle/>
          <a:p>
            <a:pPr marL="0" indent="0">
              <a:buNone/>
            </a:pPr>
            <a:endParaRPr lang="en-US" dirty="0"/>
          </a:p>
          <a:p>
            <a:endParaRPr lang="en-US" dirty="0"/>
          </a:p>
        </p:txBody>
      </p:sp>
      <p:pic>
        <p:nvPicPr>
          <p:cNvPr id="2" name="Picture 1"/>
          <p:cNvPicPr>
            <a:picLocks noChangeAspect="1"/>
          </p:cNvPicPr>
          <p:nvPr/>
        </p:nvPicPr>
        <p:blipFill>
          <a:blip r:embed="rId2"/>
          <a:stretch>
            <a:fillRect/>
          </a:stretch>
        </p:blipFill>
        <p:spPr>
          <a:xfrm>
            <a:off x="4148137" y="504825"/>
            <a:ext cx="3895725" cy="5848350"/>
          </a:xfrm>
          <a:prstGeom prst="rect">
            <a:avLst/>
          </a:prstGeom>
        </p:spPr>
      </p:pic>
    </p:spTree>
    <p:extLst>
      <p:ext uri="{BB962C8B-B14F-4D97-AF65-F5344CB8AC3E}">
        <p14:creationId xmlns:p14="http://schemas.microsoft.com/office/powerpoint/2010/main" val="1011813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274320"/>
            <a:ext cx="10178143" cy="6309360"/>
          </a:xfrm>
        </p:spPr>
        <p:txBody>
          <a:bodyPr>
            <a:normAutofit/>
          </a:bodyPr>
          <a:lstStyle/>
          <a:p>
            <a:pPr marL="0" indent="0">
              <a:buNone/>
            </a:pPr>
            <a:endParaRPr lang="en-US" dirty="0"/>
          </a:p>
          <a:p>
            <a:endParaRPr lang="en-US" dirty="0"/>
          </a:p>
        </p:txBody>
      </p:sp>
      <p:sp>
        <p:nvSpPr>
          <p:cNvPr id="5" name="Rectangle 4"/>
          <p:cNvSpPr/>
          <p:nvPr/>
        </p:nvSpPr>
        <p:spPr>
          <a:xfrm>
            <a:off x="1227909" y="-649039"/>
            <a:ext cx="7916091" cy="6524863"/>
          </a:xfrm>
          <a:prstGeom prst="rect">
            <a:avLst/>
          </a:prstGeom>
        </p:spPr>
        <p:txBody>
          <a:bodyPr wrap="square">
            <a:spAutoFit/>
          </a:bodyPr>
          <a:lstStyle/>
          <a:p>
            <a:pPr algn="ctr"/>
            <a:r>
              <a:rPr lang="en-US" sz="2800" b="1"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800" b="1" u="sng"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400" b="1" dirty="0" smtClean="0">
                <a:effectLst/>
                <a:ea typeface="Calibri" panose="020F0502020204030204" pitchFamily="34" charset="0"/>
                <a:cs typeface="Times New Roman" panose="02020603050405020304" pitchFamily="18" charset="0"/>
              </a:rPr>
              <a:t>Legal Status Questionnaire</a:t>
            </a:r>
            <a:endParaRPr lang="en-US" sz="4400" b="1" dirty="0">
              <a:ea typeface="Calibri" panose="020F0502020204030204" pitchFamily="34" charset="0"/>
              <a:cs typeface="Times New Roman" panose="02020603050405020304" pitchFamily="18" charset="0"/>
            </a:endParaRPr>
          </a:p>
          <a:p>
            <a:r>
              <a:rPr lang="en-US" sz="4400" b="1" i="1" dirty="0" smtClean="0">
                <a:effectLst/>
                <a:ea typeface="Calibri" panose="020F0502020204030204" pitchFamily="34" charset="0"/>
                <a:cs typeface="Times New Roman" panose="02020603050405020304" pitchFamily="18" charset="0"/>
              </a:rPr>
              <a:t> </a:t>
            </a:r>
            <a:endParaRPr lang="en-US" sz="4400" b="1" dirty="0">
              <a:ea typeface="Calibri" panose="020F0502020204030204" pitchFamily="34" charset="0"/>
              <a:cs typeface="Times New Roman" panose="02020603050405020304" pitchFamily="18" charset="0"/>
            </a:endParaRPr>
          </a:p>
          <a:p>
            <a:r>
              <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rPr>
              <a:t>Section 5190(d) of the CDLAC Regulations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official name of the case (i.e. ABC v DEF)</a:t>
            </a:r>
          </a:p>
          <a:p>
            <a:pPr marL="45720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date it was filed</a:t>
            </a:r>
          </a:p>
          <a:p>
            <a:pPr marL="45720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detailed description of the case</a:t>
            </a:r>
          </a:p>
          <a:p>
            <a:pPr marL="45720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current status of the case</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CDLAC is looking to determine if there are any legal issues that could potentially affect the financial viability of the project.</a:t>
            </a:r>
          </a:p>
          <a:p>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28866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274320"/>
            <a:ext cx="10178143" cy="6309360"/>
          </a:xfrm>
        </p:spPr>
        <p:txBody>
          <a:bodyPr>
            <a:normAutofit/>
          </a:bodyPr>
          <a:lstStyle/>
          <a:p>
            <a:pPr marL="0" indent="0">
              <a:buNone/>
            </a:pPr>
            <a:endParaRPr lang="en-US" dirty="0"/>
          </a:p>
          <a:p>
            <a:endParaRPr lang="en-US" dirty="0"/>
          </a:p>
        </p:txBody>
      </p:sp>
      <p:sp>
        <p:nvSpPr>
          <p:cNvPr id="5" name="Rectangle 4"/>
          <p:cNvSpPr/>
          <p:nvPr/>
        </p:nvSpPr>
        <p:spPr>
          <a:xfrm>
            <a:off x="1227909" y="-649039"/>
            <a:ext cx="7916091" cy="646331"/>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3438525" y="638175"/>
            <a:ext cx="5314950" cy="5581650"/>
          </a:xfrm>
          <a:prstGeom prst="rect">
            <a:avLst/>
          </a:prstGeom>
        </p:spPr>
      </p:pic>
    </p:spTree>
    <p:extLst>
      <p:ext uri="{BB962C8B-B14F-4D97-AF65-F5344CB8AC3E}">
        <p14:creationId xmlns:p14="http://schemas.microsoft.com/office/powerpoint/2010/main" val="3068333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274320"/>
            <a:ext cx="10178143" cy="6309360"/>
          </a:xfrm>
        </p:spPr>
        <p:txBody>
          <a:bodyPr>
            <a:normAutofit/>
          </a:bodyPr>
          <a:lstStyle/>
          <a:p>
            <a:pPr marL="0" indent="0">
              <a:buNone/>
            </a:pPr>
            <a:endParaRPr lang="en-US" dirty="0"/>
          </a:p>
          <a:p>
            <a:endParaRPr lang="en-US" dirty="0"/>
          </a:p>
        </p:txBody>
      </p:sp>
      <p:sp>
        <p:nvSpPr>
          <p:cNvPr id="5" name="Rectangle 4"/>
          <p:cNvSpPr/>
          <p:nvPr/>
        </p:nvSpPr>
        <p:spPr>
          <a:xfrm>
            <a:off x="1227909" y="-649039"/>
            <a:ext cx="7916091" cy="646331"/>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3343275" y="495300"/>
            <a:ext cx="5505450" cy="5867400"/>
          </a:xfrm>
          <a:prstGeom prst="rect">
            <a:avLst/>
          </a:prstGeom>
        </p:spPr>
      </p:pic>
    </p:spTree>
    <p:extLst>
      <p:ext uri="{BB962C8B-B14F-4D97-AF65-F5344CB8AC3E}">
        <p14:creationId xmlns:p14="http://schemas.microsoft.com/office/powerpoint/2010/main" val="4149260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PROJECT DESCRIPTION</a:t>
            </a:r>
            <a:endParaRPr lang="en-US" b="1" dirty="0">
              <a:latin typeface="+mn-lt"/>
            </a:endParaRPr>
          </a:p>
        </p:txBody>
      </p:sp>
      <p:sp>
        <p:nvSpPr>
          <p:cNvPr id="3" name="Content Placeholder 2"/>
          <p:cNvSpPr>
            <a:spLocks noGrp="1"/>
          </p:cNvSpPr>
          <p:nvPr>
            <p:ph idx="1"/>
          </p:nvPr>
        </p:nvSpPr>
        <p:spPr>
          <a:xfrm>
            <a:off x="940525" y="1690687"/>
            <a:ext cx="10178143" cy="4251143"/>
          </a:xfrm>
        </p:spPr>
        <p:txBody>
          <a:bodyPr>
            <a:normAutofit fontScale="92500"/>
          </a:bodyPr>
          <a:lstStyle/>
          <a:p>
            <a:pPr algn="ctr"/>
            <a:r>
              <a:rPr lang="en-US" dirty="0" smtClean="0"/>
              <a:t>Section 5190(h)</a:t>
            </a:r>
            <a:endParaRPr lang="en-US" dirty="0"/>
          </a:p>
          <a:p>
            <a:endParaRPr lang="en-US" dirty="0" smtClean="0"/>
          </a:p>
          <a:p>
            <a:pPr marL="0" lvl="0" indent="0">
              <a:buNone/>
            </a:pPr>
            <a:r>
              <a:rPr lang="en-US" dirty="0">
                <a:solidFill>
                  <a:srgbClr val="0070C0"/>
                </a:solidFill>
              </a:rPr>
              <a:t>	</a:t>
            </a:r>
            <a:r>
              <a:rPr lang="en-US" dirty="0" smtClean="0"/>
              <a:t>Please make sure all the areas requesting descriptions are covered  (items 1-9)</a:t>
            </a:r>
          </a:p>
          <a:p>
            <a:pPr marL="0" lvl="0" indent="0">
              <a:buNone/>
            </a:pPr>
            <a:endParaRPr lang="en-US" dirty="0" smtClean="0"/>
          </a:p>
          <a:p>
            <a:pPr marL="0" lvl="0" indent="0">
              <a:buNone/>
            </a:pPr>
            <a:r>
              <a:rPr lang="en-US" dirty="0" smtClean="0"/>
              <a:t>	What has been missing:</a:t>
            </a:r>
          </a:p>
          <a:p>
            <a:pPr marL="0" lvl="0" indent="0">
              <a:buNone/>
            </a:pPr>
            <a:r>
              <a:rPr lang="en-US" dirty="0" smtClean="0"/>
              <a:t>	1.)	Acres</a:t>
            </a:r>
          </a:p>
          <a:p>
            <a:pPr marL="0" lvl="0" indent="0">
              <a:buNone/>
            </a:pPr>
            <a:r>
              <a:rPr lang="en-US" dirty="0" smtClean="0"/>
              <a:t>	2.)	Target population</a:t>
            </a:r>
          </a:p>
          <a:p>
            <a:pPr marL="0" lvl="0" indent="0">
              <a:buNone/>
            </a:pPr>
            <a:r>
              <a:rPr lang="en-US" dirty="0" smtClean="0"/>
              <a:t>	3.)	Expected start and completion dates</a:t>
            </a:r>
          </a:p>
          <a:p>
            <a:pPr marL="0" lvl="0" indent="0">
              <a:buNone/>
            </a:pPr>
            <a:r>
              <a:rPr lang="en-US" dirty="0" smtClean="0"/>
              <a:t>	4.)	Scope of rehabilitation</a:t>
            </a:r>
          </a:p>
          <a:p>
            <a:pPr marL="0" indent="0">
              <a:buNone/>
            </a:pPr>
            <a:endParaRPr lang="en-US" dirty="0" smtClean="0"/>
          </a:p>
          <a:p>
            <a:endParaRPr lang="en-US" dirty="0"/>
          </a:p>
        </p:txBody>
      </p:sp>
    </p:spTree>
    <p:extLst>
      <p:ext uri="{BB962C8B-B14F-4D97-AF65-F5344CB8AC3E}">
        <p14:creationId xmlns:p14="http://schemas.microsoft.com/office/powerpoint/2010/main" val="3650833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274320"/>
            <a:ext cx="10178143" cy="6309360"/>
          </a:xfrm>
        </p:spPr>
        <p:txBody>
          <a:bodyPr>
            <a:normAutofit/>
          </a:bodyPr>
          <a:lstStyle/>
          <a:p>
            <a:pPr marL="0" indent="0">
              <a:buNone/>
            </a:pPr>
            <a:endParaRPr lang="en-US" dirty="0"/>
          </a:p>
          <a:p>
            <a:endParaRPr lang="en-US" dirty="0"/>
          </a:p>
        </p:txBody>
      </p:sp>
      <p:sp>
        <p:nvSpPr>
          <p:cNvPr id="5" name="Rectangle 4"/>
          <p:cNvSpPr/>
          <p:nvPr/>
        </p:nvSpPr>
        <p:spPr>
          <a:xfrm>
            <a:off x="1227909" y="-649039"/>
            <a:ext cx="7916091" cy="646331"/>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3657600" y="500062"/>
            <a:ext cx="4876800" cy="5857875"/>
          </a:xfrm>
          <a:prstGeom prst="rect">
            <a:avLst/>
          </a:prstGeom>
        </p:spPr>
      </p:pic>
    </p:spTree>
    <p:extLst>
      <p:ext uri="{BB962C8B-B14F-4D97-AF65-F5344CB8AC3E}">
        <p14:creationId xmlns:p14="http://schemas.microsoft.com/office/powerpoint/2010/main" val="2734242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274320"/>
            <a:ext cx="10178143" cy="6309360"/>
          </a:xfrm>
        </p:spPr>
        <p:txBody>
          <a:bodyPr>
            <a:normAutofit/>
          </a:bodyPr>
          <a:lstStyle/>
          <a:p>
            <a:pPr marL="0" indent="0">
              <a:buNone/>
            </a:pPr>
            <a:endParaRPr lang="en-US" dirty="0"/>
          </a:p>
          <a:p>
            <a:endParaRPr lang="en-US" dirty="0"/>
          </a:p>
        </p:txBody>
      </p:sp>
      <p:sp>
        <p:nvSpPr>
          <p:cNvPr id="5" name="Rectangle 4"/>
          <p:cNvSpPr/>
          <p:nvPr/>
        </p:nvSpPr>
        <p:spPr>
          <a:xfrm>
            <a:off x="1227909" y="-649039"/>
            <a:ext cx="7916091" cy="646331"/>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4038600" y="681037"/>
            <a:ext cx="4114800" cy="5495925"/>
          </a:xfrm>
          <a:prstGeom prst="rect">
            <a:avLst/>
          </a:prstGeom>
        </p:spPr>
      </p:pic>
    </p:spTree>
    <p:extLst>
      <p:ext uri="{BB962C8B-B14F-4D97-AF65-F5344CB8AC3E}">
        <p14:creationId xmlns:p14="http://schemas.microsoft.com/office/powerpoint/2010/main" val="4210534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274320"/>
            <a:ext cx="10178143" cy="6309360"/>
          </a:xfrm>
        </p:spPr>
        <p:txBody>
          <a:bodyPr>
            <a:normAutofit/>
          </a:bodyPr>
          <a:lstStyle/>
          <a:p>
            <a:pPr marL="0" indent="0">
              <a:buNone/>
            </a:pPr>
            <a:endParaRPr lang="en-US" dirty="0"/>
          </a:p>
          <a:p>
            <a:endParaRPr lang="en-US" dirty="0"/>
          </a:p>
        </p:txBody>
      </p:sp>
      <p:sp>
        <p:nvSpPr>
          <p:cNvPr id="5" name="Rectangle 4"/>
          <p:cNvSpPr/>
          <p:nvPr/>
        </p:nvSpPr>
        <p:spPr>
          <a:xfrm>
            <a:off x="1227909" y="-649039"/>
            <a:ext cx="7916091" cy="646331"/>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4119562" y="666750"/>
            <a:ext cx="3952875" cy="5524500"/>
          </a:xfrm>
          <a:prstGeom prst="rect">
            <a:avLst/>
          </a:prstGeom>
        </p:spPr>
      </p:pic>
    </p:spTree>
    <p:extLst>
      <p:ext uri="{BB962C8B-B14F-4D97-AF65-F5344CB8AC3E}">
        <p14:creationId xmlns:p14="http://schemas.microsoft.com/office/powerpoint/2010/main" val="1437912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mn-lt"/>
              </a:rPr>
              <a:t>COMMITMENT/SELLER CARRYBACK NOTE</a:t>
            </a:r>
            <a:endParaRPr lang="en-US" b="1" dirty="0">
              <a:latin typeface="+mn-lt"/>
            </a:endParaRPr>
          </a:p>
        </p:txBody>
      </p:sp>
      <p:sp>
        <p:nvSpPr>
          <p:cNvPr id="3" name="Content Placeholder 2"/>
          <p:cNvSpPr>
            <a:spLocks noGrp="1"/>
          </p:cNvSpPr>
          <p:nvPr>
            <p:ph idx="1"/>
          </p:nvPr>
        </p:nvSpPr>
        <p:spPr>
          <a:xfrm>
            <a:off x="144780" y="1853248"/>
            <a:ext cx="10178143" cy="4251143"/>
          </a:xfrm>
        </p:spPr>
        <p:txBody>
          <a:bodyPr>
            <a:normAutofit/>
          </a:bodyPr>
          <a:lstStyle/>
          <a:p>
            <a:pPr marL="0" indent="0" algn="ctr">
              <a:buNone/>
            </a:pPr>
            <a:r>
              <a:rPr lang="pt-BR" dirty="0" smtClean="0"/>
              <a:t>Section 5062</a:t>
            </a:r>
          </a:p>
          <a:p>
            <a:pPr algn="ctr"/>
            <a:endParaRPr lang="pt-BR" dirty="0" smtClean="0"/>
          </a:p>
          <a:p>
            <a:pPr marL="0" indent="0">
              <a:buNone/>
            </a:pPr>
            <a:r>
              <a:rPr lang="en-US" dirty="0" smtClean="0"/>
              <a:t>1.)	All documents need to be signed, dated and acceptance needs to be signed 	and dated by the LP.</a:t>
            </a:r>
          </a:p>
          <a:p>
            <a:pPr marL="0" indent="0">
              <a:buNone/>
            </a:pPr>
            <a:r>
              <a:rPr lang="en-US" dirty="0" smtClean="0"/>
              <a:t>2.)	Seller Carryback notes need to be on the seller entity 	letterhead, signed 	and dated. (Industry Standard that a signature is accompanied with a date)</a:t>
            </a:r>
          </a:p>
          <a:p>
            <a:pPr marL="0" indent="0">
              <a:buNone/>
            </a:pPr>
            <a:r>
              <a:rPr lang="en-US" dirty="0" smtClean="0"/>
              <a:t>3.)	Why is this important.</a:t>
            </a:r>
          </a:p>
          <a:p>
            <a:pPr marL="0" indent="0">
              <a:buNone/>
            </a:pPr>
            <a:endParaRPr lang="en-US" dirty="0" smtClean="0">
              <a:solidFill>
                <a:srgbClr val="0070C0"/>
              </a:solidFill>
            </a:endParaRPr>
          </a:p>
        </p:txBody>
      </p:sp>
    </p:spTree>
    <p:extLst>
      <p:ext uri="{BB962C8B-B14F-4D97-AF65-F5344CB8AC3E}">
        <p14:creationId xmlns:p14="http://schemas.microsoft.com/office/powerpoint/2010/main" val="2989821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274320"/>
            <a:ext cx="10178143" cy="6309360"/>
          </a:xfrm>
        </p:spPr>
        <p:txBody>
          <a:bodyPr>
            <a:normAutofit/>
          </a:bodyPr>
          <a:lstStyle/>
          <a:p>
            <a:pPr marL="0" indent="0">
              <a:buNone/>
            </a:pPr>
            <a:endParaRPr lang="en-US" dirty="0"/>
          </a:p>
          <a:p>
            <a:endParaRPr lang="en-US" dirty="0"/>
          </a:p>
        </p:txBody>
      </p:sp>
      <p:sp>
        <p:nvSpPr>
          <p:cNvPr id="5" name="Rectangle 4"/>
          <p:cNvSpPr/>
          <p:nvPr/>
        </p:nvSpPr>
        <p:spPr>
          <a:xfrm>
            <a:off x="1227909" y="-649039"/>
            <a:ext cx="7916091" cy="646331"/>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4143375" y="595312"/>
            <a:ext cx="3905250" cy="5667375"/>
          </a:xfrm>
          <a:prstGeom prst="rect">
            <a:avLst/>
          </a:prstGeom>
        </p:spPr>
      </p:pic>
    </p:spTree>
    <p:extLst>
      <p:ext uri="{BB962C8B-B14F-4D97-AF65-F5344CB8AC3E}">
        <p14:creationId xmlns:p14="http://schemas.microsoft.com/office/powerpoint/2010/main" val="2670536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274320"/>
            <a:ext cx="10178143" cy="6309360"/>
          </a:xfrm>
        </p:spPr>
        <p:txBody>
          <a:bodyPr>
            <a:normAutofit/>
          </a:bodyPr>
          <a:lstStyle/>
          <a:p>
            <a:pPr marL="0" indent="0">
              <a:buNone/>
            </a:pPr>
            <a:endParaRPr lang="en-US" dirty="0"/>
          </a:p>
          <a:p>
            <a:endParaRPr lang="en-US" dirty="0"/>
          </a:p>
        </p:txBody>
      </p:sp>
      <p:sp>
        <p:nvSpPr>
          <p:cNvPr id="5" name="Rectangle 4"/>
          <p:cNvSpPr/>
          <p:nvPr/>
        </p:nvSpPr>
        <p:spPr>
          <a:xfrm>
            <a:off x="1227909" y="-649039"/>
            <a:ext cx="7916091" cy="646331"/>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3386137" y="666750"/>
            <a:ext cx="5419725" cy="5524500"/>
          </a:xfrm>
          <a:prstGeom prst="rect">
            <a:avLst/>
          </a:prstGeom>
        </p:spPr>
      </p:pic>
    </p:spTree>
    <p:extLst>
      <p:ext uri="{BB962C8B-B14F-4D97-AF65-F5344CB8AC3E}">
        <p14:creationId xmlns:p14="http://schemas.microsoft.com/office/powerpoint/2010/main" val="1837101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EVIDENCE OF RENT SUBSIDY</a:t>
            </a:r>
            <a:endParaRPr lang="en-US" b="1" dirty="0">
              <a:latin typeface="+mn-lt"/>
            </a:endParaRPr>
          </a:p>
        </p:txBody>
      </p:sp>
      <p:sp>
        <p:nvSpPr>
          <p:cNvPr id="3" name="Content Placeholder 2"/>
          <p:cNvSpPr>
            <a:spLocks noGrp="1"/>
          </p:cNvSpPr>
          <p:nvPr>
            <p:ph idx="1"/>
          </p:nvPr>
        </p:nvSpPr>
        <p:spPr>
          <a:xfrm>
            <a:off x="1006928" y="1690688"/>
            <a:ext cx="10178143" cy="4251143"/>
          </a:xfrm>
        </p:spPr>
        <p:txBody>
          <a:bodyPr>
            <a:normAutofit/>
          </a:bodyPr>
          <a:lstStyle/>
          <a:p>
            <a:pPr algn="ctr"/>
            <a:r>
              <a:rPr lang="en-US" dirty="0" smtClean="0"/>
              <a:t>Section 5190(h)(A)(</a:t>
            </a:r>
            <a:r>
              <a:rPr lang="en-US" dirty="0" err="1" smtClean="0"/>
              <a:t>i</a:t>
            </a:r>
            <a:r>
              <a:rPr lang="en-US" dirty="0" smtClean="0"/>
              <a:t>)</a:t>
            </a:r>
          </a:p>
          <a:p>
            <a:pPr marL="0" lvl="0" indent="0">
              <a:buNone/>
            </a:pPr>
            <a:r>
              <a:rPr lang="en-US" dirty="0" smtClean="0"/>
              <a:t>This is part of the Preservation review also:</a:t>
            </a:r>
          </a:p>
          <a:p>
            <a:pPr marL="0" lvl="0" indent="0">
              <a:buNone/>
            </a:pPr>
            <a:r>
              <a:rPr lang="en-US" dirty="0" smtClean="0"/>
              <a:t>1.)	Claiming Preservation needs to have the documentation attached.</a:t>
            </a:r>
          </a:p>
          <a:p>
            <a:pPr marL="0" lvl="0" indent="0">
              <a:buNone/>
            </a:pPr>
            <a:r>
              <a:rPr lang="en-US" dirty="0" smtClean="0"/>
              <a:t>2.)	Attachment 17-A, 17-B1 for the Joint app or L, L1, L2 for the CDLAC app.</a:t>
            </a:r>
          </a:p>
          <a:p>
            <a:pPr marL="0" lvl="0" indent="0">
              <a:buNone/>
            </a:pPr>
            <a:r>
              <a:rPr lang="en-US" dirty="0" smtClean="0"/>
              <a:t>3.)	Why this is needed. </a:t>
            </a:r>
          </a:p>
          <a:p>
            <a:pPr marL="0" lvl="0" indent="0">
              <a:buNone/>
            </a:pPr>
            <a:r>
              <a:rPr lang="en-US" dirty="0" smtClean="0"/>
              <a:t>4.)	What else this triggers to the benefit of the project.</a:t>
            </a:r>
          </a:p>
          <a:p>
            <a:endParaRPr lang="en-US" dirty="0"/>
          </a:p>
        </p:txBody>
      </p:sp>
    </p:spTree>
    <p:extLst>
      <p:ext uri="{BB962C8B-B14F-4D97-AF65-F5344CB8AC3E}">
        <p14:creationId xmlns:p14="http://schemas.microsoft.com/office/powerpoint/2010/main" val="3308015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2601"/>
          </a:xfrm>
        </p:spPr>
        <p:txBody>
          <a:bodyPr>
            <a:normAutofit fontScale="90000"/>
          </a:bodyPr>
          <a:lstStyle/>
          <a:p>
            <a:pPr marL="0" marR="0" algn="ctr">
              <a:spcBef>
                <a:spcPts val="0"/>
              </a:spcBef>
              <a:spcAft>
                <a:spcPts val="0"/>
              </a:spcAft>
            </a:pPr>
            <a:r>
              <a:rPr lang="en-US" sz="4900" b="1" dirty="0">
                <a:latin typeface="Calibri" panose="020F0502020204030204" pitchFamily="34" charset="0"/>
                <a:ea typeface="Calibri" panose="020F0502020204030204" pitchFamily="34" charset="0"/>
                <a:cs typeface="Times New Roman" panose="02020603050405020304" pitchFamily="18" charset="0"/>
              </a:rPr>
              <a:t>Affordable Units</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32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8" name="Content Placeholder 7"/>
          <p:cNvSpPr>
            <a:spLocks noGrp="1"/>
          </p:cNvSpPr>
          <p:nvPr>
            <p:ph idx="1"/>
          </p:nvPr>
        </p:nvSpPr>
        <p:spPr>
          <a:xfrm>
            <a:off x="838200" y="1055076"/>
            <a:ext cx="10515600" cy="5079683"/>
          </a:xfrm>
        </p:spPr>
        <p:txBody>
          <a:bodyPr>
            <a:normAutofit lnSpcReduction="10000"/>
          </a:bodyPr>
          <a:lstStyle/>
          <a:p>
            <a:pPr marL="0" indent="0">
              <a:buNone/>
            </a:pPr>
            <a:r>
              <a:rPr lang="en-US" dirty="0" smtClean="0"/>
              <a:t>Utility Allowance</a:t>
            </a:r>
            <a:endParaRPr lang="en-US" dirty="0"/>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CDLAC </a:t>
            </a:r>
            <a:r>
              <a:rPr lang="en-US" dirty="0">
                <a:latin typeface="Calibri" panose="020F0502020204030204" pitchFamily="34" charset="0"/>
                <a:ea typeface="Calibri" panose="020F0502020204030204" pitchFamily="34" charset="0"/>
                <a:cs typeface="Times New Roman" panose="02020603050405020304" pitchFamily="18" charset="0"/>
              </a:rPr>
              <a:t>is looking for: </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Consistency in the tenant paid rent and the Rent Comparability Matrices </a:t>
            </a:r>
          </a:p>
          <a:p>
            <a:pPr marL="91440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CDLAC is comparing the smallest unit with the highest rent for each unit type to the same unit type in the market.</a:t>
            </a:r>
          </a:p>
          <a:p>
            <a:pPr marL="68580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If the project includes rent subsidies (i.e. HUD Section 8 vouchers, local Section 8 vouchers, etc.), please provide evidence thereof (i.e. HUD HAP (Housing Assistance Program) Contract, etc.).</a:t>
            </a:r>
          </a:p>
          <a:p>
            <a:pPr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Federal Bond-Election of 20% at 50% of the Area Median Income (AMI), or 40% at 60% </a:t>
            </a:r>
            <a:r>
              <a:rPr lang="en-US" dirty="0" smtClean="0">
                <a:latin typeface="Calibri" panose="020F0502020204030204" pitchFamily="34" charset="0"/>
                <a:ea typeface="Calibri" panose="020F0502020204030204" pitchFamily="34" charset="0"/>
                <a:cs typeface="Times New Roman" panose="02020603050405020304" pitchFamily="18" charset="0"/>
              </a:rPr>
              <a:t>AMI.  </a:t>
            </a:r>
            <a:r>
              <a:rPr lang="en-US" sz="1900" dirty="0" smtClean="0">
                <a:solidFill>
                  <a:srgbClr val="000000"/>
                </a:solidFill>
                <a:latin typeface="Calibri" panose="020F0502020204030204" pitchFamily="34" charset="0"/>
                <a:ea typeface="Calibri" panose="020F0502020204030204" pitchFamily="34" charset="0"/>
                <a:cs typeface="Verdana" panose="020B0604030504040204" pitchFamily="34" charset="0"/>
              </a:rPr>
              <a:t>This </a:t>
            </a:r>
            <a:r>
              <a:rPr lang="en-US" sz="1900" dirty="0">
                <a:solidFill>
                  <a:srgbClr val="000000"/>
                </a:solidFill>
                <a:latin typeface="Calibri" panose="020F0502020204030204" pitchFamily="34" charset="0"/>
                <a:ea typeface="Calibri" panose="020F0502020204030204" pitchFamily="34" charset="0"/>
                <a:cs typeface="Verdana" panose="020B0604030504040204" pitchFamily="34" charset="0"/>
              </a:rPr>
              <a:t>shall mean that the Project units must have Gross Rents that are restricted to households whose incomes must be 50% or less of the AMI; or Gross Rents that are restricted to households whose incomes must be 60% or less of the AMI. </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3200" dirty="0">
              <a:solidFill>
                <a:srgbClr val="000000"/>
              </a:solidFill>
              <a:latin typeface="Verdana" panose="020B0604030504040204" pitchFamily="34" charset="0"/>
              <a:ea typeface="Calibri" panose="020F050202020403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3859025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742" y="379193"/>
            <a:ext cx="10515600" cy="1032601"/>
          </a:xfrm>
        </p:spPr>
        <p:txBody>
          <a:bodyPr>
            <a:normAutofit/>
          </a:bodyPr>
          <a:lstStyle/>
          <a:p>
            <a:pPr marL="0" marR="0" algn="ctr">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Affordable </a:t>
            </a:r>
            <a:r>
              <a:rPr lang="en-US" dirty="0" smtClean="0">
                <a:latin typeface="Calibri" panose="020F0502020204030204" pitchFamily="34" charset="0"/>
                <a:ea typeface="Calibri" panose="020F0502020204030204" pitchFamily="34" charset="0"/>
                <a:cs typeface="Times New Roman" panose="02020603050405020304" pitchFamily="18" charset="0"/>
              </a:rPr>
              <a:t>Units</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(continued)</a:t>
            </a:r>
            <a:endParaRPr lang="en-US" dirty="0"/>
          </a:p>
        </p:txBody>
      </p:sp>
      <p:sp>
        <p:nvSpPr>
          <p:cNvPr id="3" name="Content Placeholder 2"/>
          <p:cNvSpPr>
            <a:spLocks noGrp="1"/>
          </p:cNvSpPr>
          <p:nvPr>
            <p:ph idx="1"/>
          </p:nvPr>
        </p:nvSpPr>
        <p:spPr/>
        <p:txBody>
          <a:bodyPr/>
          <a:lstStyle/>
          <a:p>
            <a:pPr marL="0" indent="0">
              <a:buNone/>
            </a:pPr>
            <a:endParaRPr lang="en-US" sz="4400" dirty="0"/>
          </a:p>
          <a:p>
            <a:pPr lvl="1"/>
            <a:r>
              <a:rPr lang="en-US" dirty="0"/>
              <a:t>If a letter from the local public housing authority is applicable, please make sure that it is included as specified.</a:t>
            </a:r>
          </a:p>
          <a:p>
            <a:pPr marL="0" indent="0">
              <a:buNone/>
            </a:pPr>
            <a:r>
              <a:rPr lang="en-US" dirty="0"/>
              <a:t> </a:t>
            </a:r>
          </a:p>
          <a:p>
            <a:pPr lvl="1"/>
            <a:r>
              <a:rPr lang="en-US" dirty="0"/>
              <a:t>Please make sure that the applicable components are clearly identified (need example) on the utility allowance schedule as specified.</a:t>
            </a:r>
          </a:p>
          <a:p>
            <a:pPr marL="0" indent="0">
              <a:buNone/>
            </a:pPr>
            <a:endParaRPr lang="en-US" dirty="0"/>
          </a:p>
        </p:txBody>
      </p:sp>
    </p:spTree>
    <p:extLst>
      <p:ext uri="{BB962C8B-B14F-4D97-AF65-F5344CB8AC3E}">
        <p14:creationId xmlns:p14="http://schemas.microsoft.com/office/powerpoint/2010/main" val="754789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94513" y="455838"/>
            <a:ext cx="4862104" cy="6402161"/>
          </a:xfrm>
          <a:prstGeom prst="rect">
            <a:avLst/>
          </a:prstGeom>
        </p:spPr>
      </p:pic>
    </p:spTree>
    <p:extLst>
      <p:ext uri="{BB962C8B-B14F-4D97-AF65-F5344CB8AC3E}">
        <p14:creationId xmlns:p14="http://schemas.microsoft.com/office/powerpoint/2010/main" val="3874796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6699" y="657224"/>
            <a:ext cx="4832169" cy="5991769"/>
          </a:xfrm>
          <a:prstGeom prst="rect">
            <a:avLst/>
          </a:prstGeom>
        </p:spPr>
      </p:pic>
    </p:spTree>
    <p:extLst>
      <p:ext uri="{BB962C8B-B14F-4D97-AF65-F5344CB8AC3E}">
        <p14:creationId xmlns:p14="http://schemas.microsoft.com/office/powerpoint/2010/main" val="527155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01291" y="757237"/>
            <a:ext cx="4794069" cy="5826443"/>
          </a:xfrm>
          <a:prstGeom prst="rect">
            <a:avLst/>
          </a:prstGeom>
        </p:spPr>
      </p:pic>
    </p:spTree>
    <p:extLst>
      <p:ext uri="{BB962C8B-B14F-4D97-AF65-F5344CB8AC3E}">
        <p14:creationId xmlns:p14="http://schemas.microsoft.com/office/powerpoint/2010/main" val="3420590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UTILITY ALLOWANCE</a:t>
            </a:r>
            <a:endParaRPr lang="en-US" b="1" dirty="0">
              <a:latin typeface="+mn-lt"/>
            </a:endParaRPr>
          </a:p>
        </p:txBody>
      </p:sp>
      <p:sp>
        <p:nvSpPr>
          <p:cNvPr id="3" name="Content Placeholder 2"/>
          <p:cNvSpPr>
            <a:spLocks noGrp="1"/>
          </p:cNvSpPr>
          <p:nvPr>
            <p:ph idx="1"/>
          </p:nvPr>
        </p:nvSpPr>
        <p:spPr>
          <a:xfrm>
            <a:off x="1006928" y="1690688"/>
            <a:ext cx="10178143" cy="4251143"/>
          </a:xfrm>
        </p:spPr>
        <p:txBody>
          <a:bodyPr>
            <a:normAutofit/>
          </a:bodyPr>
          <a:lstStyle/>
          <a:p>
            <a:pPr algn="ctr"/>
            <a:r>
              <a:rPr lang="en-US" dirty="0" smtClean="0"/>
              <a:t>Section 5191(c)(1,2)(A) or (B)</a:t>
            </a:r>
            <a:endParaRPr lang="en-US" dirty="0"/>
          </a:p>
          <a:p>
            <a:endParaRPr lang="en-US" dirty="0" smtClean="0"/>
          </a:p>
          <a:p>
            <a:pPr marL="0" lvl="0" indent="0">
              <a:buNone/>
            </a:pPr>
            <a:r>
              <a:rPr lang="en-US" dirty="0">
                <a:solidFill>
                  <a:srgbClr val="0070C0"/>
                </a:solidFill>
              </a:rPr>
              <a:t>	</a:t>
            </a:r>
            <a:r>
              <a:rPr lang="en-US" dirty="0" smtClean="0"/>
              <a:t>1.)	Why the Letter is important</a:t>
            </a:r>
          </a:p>
          <a:p>
            <a:pPr marL="0" lvl="0" indent="0">
              <a:buNone/>
            </a:pPr>
            <a:r>
              <a:rPr lang="en-US" dirty="0" smtClean="0"/>
              <a:t>	2.)	Why the Utility allowance schedule</a:t>
            </a:r>
          </a:p>
          <a:p>
            <a:pPr marL="0" lvl="0" indent="0">
              <a:buNone/>
            </a:pPr>
            <a:r>
              <a:rPr lang="en-US" dirty="0" smtClean="0"/>
              <a:t> 	3.)	Why CUAC needs to be reviewed by TCAC</a:t>
            </a:r>
          </a:p>
          <a:p>
            <a:pPr marL="0" indent="0">
              <a:buNone/>
            </a:pPr>
            <a:endParaRPr lang="en-US" dirty="0" smtClean="0"/>
          </a:p>
          <a:p>
            <a:endParaRPr lang="en-US" dirty="0"/>
          </a:p>
        </p:txBody>
      </p:sp>
    </p:spTree>
    <p:extLst>
      <p:ext uri="{BB962C8B-B14F-4D97-AF65-F5344CB8AC3E}">
        <p14:creationId xmlns:p14="http://schemas.microsoft.com/office/powerpoint/2010/main" val="1272302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57601" y="447675"/>
            <a:ext cx="4781006" cy="6175194"/>
          </a:xfrm>
          <a:prstGeom prst="rect">
            <a:avLst/>
          </a:prstGeom>
        </p:spPr>
      </p:pic>
    </p:spTree>
    <p:extLst>
      <p:ext uri="{BB962C8B-B14F-4D97-AF65-F5344CB8AC3E}">
        <p14:creationId xmlns:p14="http://schemas.microsoft.com/office/powerpoint/2010/main" val="1656949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250"/>
            <a:ext cx="9944100" cy="1066800"/>
          </a:xfrm>
        </p:spPr>
        <p:txBody>
          <a:bodyPr>
            <a:normAutofit/>
          </a:bodyPr>
          <a:lstStyle/>
          <a:p>
            <a:pPr algn="ctr"/>
            <a:r>
              <a:rPr lang="en-US" b="1" dirty="0" smtClean="0">
                <a:latin typeface="+mn-lt"/>
              </a:rPr>
              <a:t>Demonstrated Site Control</a:t>
            </a:r>
            <a:r>
              <a:rPr lang="en-US" sz="3200" b="1" u="sng" dirty="0" smtClean="0"/>
              <a:t/>
            </a:r>
            <a:br>
              <a:rPr lang="en-US" sz="3200" b="1" u="sng" dirty="0" smtClean="0"/>
            </a:br>
            <a:endParaRPr lang="en-US" sz="3200" dirty="0">
              <a:latin typeface="+mn-lt"/>
            </a:endParaRPr>
          </a:p>
        </p:txBody>
      </p:sp>
      <p:sp>
        <p:nvSpPr>
          <p:cNvPr id="3" name="Content Placeholder 2"/>
          <p:cNvSpPr>
            <a:spLocks noGrp="1"/>
          </p:cNvSpPr>
          <p:nvPr>
            <p:ph idx="1"/>
          </p:nvPr>
        </p:nvSpPr>
        <p:spPr>
          <a:xfrm>
            <a:off x="1049131" y="1151206"/>
            <a:ext cx="10178143" cy="5353050"/>
          </a:xfrm>
        </p:spPr>
        <p:txBody>
          <a:bodyPr>
            <a:normAutofit fontScale="77500" lnSpcReduction="20000"/>
          </a:bodyPr>
          <a:lstStyle/>
          <a:p>
            <a:pPr marL="0" indent="0" algn="ctr">
              <a:buNone/>
            </a:pPr>
            <a:r>
              <a:rPr lang="en-US" b="1" i="1" dirty="0" smtClean="0"/>
              <a:t>Section </a:t>
            </a:r>
            <a:r>
              <a:rPr lang="en-US" b="1" i="1" dirty="0"/>
              <a:t>5190 of the CDLAC Regulations</a:t>
            </a:r>
            <a:endParaRPr lang="en-US" dirty="0"/>
          </a:p>
          <a:p>
            <a:pPr marL="0" indent="0">
              <a:buNone/>
            </a:pPr>
            <a:r>
              <a:rPr lang="en-US" dirty="0" smtClean="0"/>
              <a:t>CDLAC is looking to see who will be the “Post-Closing Ownership”.  For CDLAC purposes, this should be the project sponsor listed in the application. </a:t>
            </a:r>
          </a:p>
          <a:p>
            <a:pPr marL="0" indent="0">
              <a:buNone/>
            </a:pPr>
            <a:r>
              <a:rPr lang="en-US" dirty="0" smtClean="0"/>
              <a:t>Evidence Required</a:t>
            </a:r>
          </a:p>
          <a:p>
            <a:pPr marL="0" indent="0">
              <a:buNone/>
            </a:pPr>
            <a:r>
              <a:rPr lang="en-US" dirty="0" smtClean="0"/>
              <a:t>	Current Title Report (must be dated within 90 days of the CDLAC application deadline)</a:t>
            </a:r>
          </a:p>
          <a:p>
            <a:pPr marL="0" indent="0">
              <a:buNone/>
            </a:pPr>
            <a:r>
              <a:rPr lang="en-US" dirty="0" smtClean="0"/>
              <a:t>	If title report shows that the  Project Sponsor holds vested title fee, no further evidence 	is 	required</a:t>
            </a:r>
          </a:p>
          <a:p>
            <a:pPr marL="0" indent="0">
              <a:buNone/>
            </a:pPr>
            <a:r>
              <a:rPr lang="en-US" dirty="0" smtClean="0"/>
              <a:t>	If the Project Sponsor does not hold vested title fee, then a Purchase and Sale 	Agreement 	between the current owner on title and the project sponsor is required.</a:t>
            </a:r>
          </a:p>
          <a:p>
            <a:pPr marL="0" indent="0">
              <a:buNone/>
            </a:pPr>
            <a:r>
              <a:rPr lang="en-US" dirty="0" smtClean="0"/>
              <a:t>	Purchase and Sale Agreement Requirements</a:t>
            </a:r>
          </a:p>
          <a:p>
            <a:pPr marL="0" indent="0">
              <a:buNone/>
            </a:pPr>
            <a:r>
              <a:rPr lang="en-US" dirty="0" smtClean="0"/>
              <a:t>	Must state Close of Escrow date </a:t>
            </a:r>
          </a:p>
          <a:p>
            <a:pPr marL="0" indent="0">
              <a:buNone/>
            </a:pPr>
            <a:r>
              <a:rPr lang="en-US" dirty="0" smtClean="0"/>
              <a:t>	Must be fully executed by both parties</a:t>
            </a:r>
          </a:p>
          <a:p>
            <a:pPr marL="0" indent="0">
              <a:buNone/>
            </a:pPr>
            <a:r>
              <a:rPr lang="en-US" dirty="0" smtClean="0"/>
              <a:t>NOTE:  If Agreement is not between the current owner and the Project Sponsor, evidence of Assignment and Assumption between the “buyer” and the Project Sponsor must be provided. </a:t>
            </a:r>
          </a:p>
          <a:p>
            <a:pPr marL="0" indent="0">
              <a:buNone/>
            </a:pPr>
            <a:r>
              <a:rPr lang="en-US" dirty="0" smtClean="0"/>
              <a:t>If there are liens listed on the Title Report, CDLAC wants to know if they will be “paid off at closing” or will they be “assumed” by the new owner.  This information must be provided in Attachment 2-A3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40393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33800" y="490537"/>
            <a:ext cx="4724400" cy="5876925"/>
          </a:xfrm>
          <a:prstGeom prst="rect">
            <a:avLst/>
          </a:prstGeom>
        </p:spPr>
      </p:pic>
    </p:spTree>
    <p:extLst>
      <p:ext uri="{BB962C8B-B14F-4D97-AF65-F5344CB8AC3E}">
        <p14:creationId xmlns:p14="http://schemas.microsoft.com/office/powerpoint/2010/main" val="1072850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79224" y="695324"/>
            <a:ext cx="5055326" cy="6005921"/>
          </a:xfrm>
          <a:prstGeom prst="rect">
            <a:avLst/>
          </a:prstGeom>
        </p:spPr>
      </p:pic>
    </p:spTree>
    <p:extLst>
      <p:ext uri="{BB962C8B-B14F-4D97-AF65-F5344CB8AC3E}">
        <p14:creationId xmlns:p14="http://schemas.microsoft.com/office/powerpoint/2010/main" val="97882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8125" y="533400"/>
            <a:ext cx="4508046" cy="6141720"/>
          </a:xfrm>
          <a:prstGeom prst="rect">
            <a:avLst/>
          </a:prstGeom>
        </p:spPr>
      </p:pic>
    </p:spTree>
    <p:extLst>
      <p:ext uri="{BB962C8B-B14F-4D97-AF65-F5344CB8AC3E}">
        <p14:creationId xmlns:p14="http://schemas.microsoft.com/office/powerpoint/2010/main" val="479449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4355" y="705937"/>
            <a:ext cx="4193857" cy="5825491"/>
          </a:xfrm>
          <a:prstGeom prst="rect">
            <a:avLst/>
          </a:prstGeom>
        </p:spPr>
      </p:pic>
    </p:spTree>
    <p:extLst>
      <p:ext uri="{BB962C8B-B14F-4D97-AF65-F5344CB8AC3E}">
        <p14:creationId xmlns:p14="http://schemas.microsoft.com/office/powerpoint/2010/main" val="4059546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3097" y="638174"/>
            <a:ext cx="4581253" cy="6010819"/>
          </a:xfrm>
          <a:prstGeom prst="rect">
            <a:avLst/>
          </a:prstGeom>
        </p:spPr>
      </p:pic>
    </p:spTree>
    <p:extLst>
      <p:ext uri="{BB962C8B-B14F-4D97-AF65-F5344CB8AC3E}">
        <p14:creationId xmlns:p14="http://schemas.microsoft.com/office/powerpoint/2010/main" val="815972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031"/>
            <a:ext cx="10515600" cy="975695"/>
          </a:xfrm>
        </p:spPr>
        <p:txBody>
          <a:bodyPr>
            <a:normAutofit fontScale="90000"/>
          </a:bodyPr>
          <a:lstStyle/>
          <a:p>
            <a:pPr algn="ctr">
              <a:spcBef>
                <a:spcPts val="0"/>
              </a:spcBef>
            </a:pPr>
            <a:r>
              <a:rPr lang="en-US" dirty="0"/>
              <a:t/>
            </a:r>
            <a:br>
              <a:rPr lang="en-US" dirty="0"/>
            </a:br>
            <a:r>
              <a:rPr lang="en-US" sz="4900" b="1" dirty="0" smtClean="0">
                <a:latin typeface="Calibri" panose="020F0502020204030204" pitchFamily="34" charset="0"/>
                <a:cs typeface="Times New Roman" panose="02020603050405020304" pitchFamily="18" charset="0"/>
              </a:rPr>
              <a:t>Liens On Title</a:t>
            </a:r>
            <a:endParaRPr lang="en-US" sz="4900" b="1" dirty="0"/>
          </a:p>
        </p:txBody>
      </p:sp>
      <p:sp>
        <p:nvSpPr>
          <p:cNvPr id="3" name="Content Placeholder 2"/>
          <p:cNvSpPr>
            <a:spLocks noGrp="1"/>
          </p:cNvSpPr>
          <p:nvPr>
            <p:ph idx="1"/>
          </p:nvPr>
        </p:nvSpPr>
        <p:spPr/>
        <p:txBody>
          <a:bodyPr/>
          <a:lstStyle/>
          <a:p>
            <a:pPr marL="0" indent="0" algn="ctr">
              <a:buNone/>
            </a:pPr>
            <a:r>
              <a:rPr lang="en-US" b="1" i="1" dirty="0"/>
              <a:t>Section 5194(c)</a:t>
            </a:r>
            <a:endParaRPr lang="en-US" dirty="0"/>
          </a:p>
          <a:p>
            <a:pPr marL="0" indent="0">
              <a:buNone/>
            </a:pPr>
            <a:r>
              <a:rPr lang="en-US" i="1" dirty="0"/>
              <a:t>All liens to be included in the proposed financing should be itemized and a list of all liens to be paid off at closing should be provided as Attachment E-3: Disposition of Current Outstanding Liens. All non-assumed liens to be paid off at closing shall separately listed including lender/loan, amount, disposition and corresponding exception number from the Title Report;</a:t>
            </a:r>
            <a:endParaRPr lang="en-US" dirty="0"/>
          </a:p>
          <a:p>
            <a:endParaRPr lang="en-US" dirty="0"/>
          </a:p>
        </p:txBody>
      </p:sp>
    </p:spTree>
    <p:extLst>
      <p:ext uri="{BB962C8B-B14F-4D97-AF65-F5344CB8AC3E}">
        <p14:creationId xmlns:p14="http://schemas.microsoft.com/office/powerpoint/2010/main" val="658694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29075" y="404812"/>
            <a:ext cx="4133850" cy="6048375"/>
          </a:xfrm>
          <a:prstGeom prst="rect">
            <a:avLst/>
          </a:prstGeom>
        </p:spPr>
      </p:pic>
    </p:spTree>
    <p:extLst>
      <p:ext uri="{BB962C8B-B14F-4D97-AF65-F5344CB8AC3E}">
        <p14:creationId xmlns:p14="http://schemas.microsoft.com/office/powerpoint/2010/main" val="33526276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mn-lt"/>
              </a:rPr>
              <a:t>MARKET STUDY’S &amp; CAPITAL NEEDS ASSESMENT</a:t>
            </a:r>
            <a:endParaRPr lang="en-US" b="1" dirty="0">
              <a:latin typeface="+mn-lt"/>
            </a:endParaRPr>
          </a:p>
        </p:txBody>
      </p:sp>
      <p:sp>
        <p:nvSpPr>
          <p:cNvPr id="3" name="Content Placeholder 2"/>
          <p:cNvSpPr>
            <a:spLocks noGrp="1"/>
          </p:cNvSpPr>
          <p:nvPr>
            <p:ph idx="1"/>
          </p:nvPr>
        </p:nvSpPr>
        <p:spPr>
          <a:xfrm>
            <a:off x="1006928" y="1935921"/>
            <a:ext cx="10178143" cy="4005910"/>
          </a:xfrm>
        </p:spPr>
        <p:txBody>
          <a:bodyPr>
            <a:normAutofit/>
          </a:bodyPr>
          <a:lstStyle/>
          <a:p>
            <a:pPr algn="ctr"/>
            <a:r>
              <a:rPr lang="en-US" dirty="0" smtClean="0"/>
              <a:t>Section 5200(d), Section 5212</a:t>
            </a:r>
          </a:p>
          <a:p>
            <a:pPr marL="0" lvl="0" indent="0">
              <a:buNone/>
            </a:pPr>
            <a:r>
              <a:rPr lang="en-US" dirty="0" smtClean="0"/>
              <a:t>1.)	For the both reports, it is the Site Inspection Date that needs to be 180 days or 	less of the application date, not the report date.</a:t>
            </a:r>
          </a:p>
          <a:p>
            <a:pPr marL="0" lvl="0" indent="0">
              <a:buNone/>
            </a:pPr>
            <a:r>
              <a:rPr lang="en-US" dirty="0" smtClean="0"/>
              <a:t>2.)	For the refresh of Market Study, less than 12 months of first Site Inspection 	Date.</a:t>
            </a:r>
          </a:p>
          <a:p>
            <a:pPr marL="0" lvl="0" indent="0">
              <a:buNone/>
            </a:pPr>
            <a:r>
              <a:rPr lang="en-US" dirty="0" smtClean="0"/>
              <a:t>3.)	Please check you CNA to make sure that it had the 15 year reserve study.</a:t>
            </a:r>
          </a:p>
          <a:p>
            <a:pPr marL="0" lvl="0" indent="0">
              <a:buNone/>
            </a:pPr>
            <a:endParaRPr lang="en-US" dirty="0" smtClean="0">
              <a:solidFill>
                <a:srgbClr val="0070C0"/>
              </a:solidFill>
            </a:endParaRPr>
          </a:p>
        </p:txBody>
      </p:sp>
    </p:spTree>
    <p:extLst>
      <p:ext uri="{BB962C8B-B14F-4D97-AF65-F5344CB8AC3E}">
        <p14:creationId xmlns:p14="http://schemas.microsoft.com/office/powerpoint/2010/main" val="4262324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mn-lt"/>
              </a:rPr>
              <a:t>SUSTAINABLE BUILDING STANDARD</a:t>
            </a:r>
            <a:endParaRPr lang="en-US" b="1" dirty="0">
              <a:latin typeface="+mn-lt"/>
            </a:endParaRPr>
          </a:p>
        </p:txBody>
      </p:sp>
      <p:sp>
        <p:nvSpPr>
          <p:cNvPr id="3" name="Content Placeholder 2"/>
          <p:cNvSpPr>
            <a:spLocks noGrp="1"/>
          </p:cNvSpPr>
          <p:nvPr>
            <p:ph idx="1"/>
          </p:nvPr>
        </p:nvSpPr>
        <p:spPr>
          <a:xfrm>
            <a:off x="1019991" y="1690688"/>
            <a:ext cx="10178143" cy="4251143"/>
          </a:xfrm>
        </p:spPr>
        <p:txBody>
          <a:bodyPr>
            <a:normAutofit fontScale="92500" lnSpcReduction="10000"/>
          </a:bodyPr>
          <a:lstStyle/>
          <a:p>
            <a:pPr algn="ctr"/>
            <a:r>
              <a:rPr lang="en-US" dirty="0" smtClean="0"/>
              <a:t>Section 5205</a:t>
            </a:r>
          </a:p>
          <a:p>
            <a:pPr marL="0" indent="0" algn="ctr">
              <a:buNone/>
            </a:pPr>
            <a:r>
              <a:rPr lang="en-US" sz="2600" i="1" dirty="0" smtClean="0"/>
              <a:t>All </a:t>
            </a:r>
            <a:r>
              <a:rPr lang="en-US" sz="2600" i="1" dirty="0"/>
              <a:t>waivers must be submitted to CDLAC at least ten (10) business days prior to the application deadline.</a:t>
            </a:r>
          </a:p>
          <a:p>
            <a:pPr marL="0" indent="0">
              <a:buNone/>
            </a:pPr>
            <a:endParaRPr lang="en-US" sz="2600" dirty="0" smtClean="0"/>
          </a:p>
          <a:p>
            <a:pPr marL="0" lvl="0" indent="0">
              <a:buNone/>
            </a:pPr>
            <a:r>
              <a:rPr lang="en-US" dirty="0" smtClean="0"/>
              <a:t>1.)	Why CDLAC cannot move forward without this waiver documentation</a:t>
            </a:r>
          </a:p>
          <a:p>
            <a:pPr marL="0" lvl="0" indent="0">
              <a:buNone/>
            </a:pPr>
            <a:endParaRPr lang="en-US" dirty="0" smtClean="0"/>
          </a:p>
          <a:p>
            <a:pPr marL="0" lvl="0" indent="0">
              <a:buNone/>
            </a:pPr>
            <a:r>
              <a:rPr lang="en-US" dirty="0" smtClean="0"/>
              <a:t>2.)	Who does the review of the waiver</a:t>
            </a:r>
          </a:p>
          <a:p>
            <a:pPr marL="0" lvl="0" indent="0">
              <a:buNone/>
            </a:pPr>
            <a:endParaRPr lang="en-US" dirty="0" smtClean="0"/>
          </a:p>
          <a:p>
            <a:pPr marL="0" lvl="0" indent="0">
              <a:buNone/>
            </a:pPr>
            <a:r>
              <a:rPr lang="en-US" dirty="0" smtClean="0"/>
              <a:t>3.)	Why your project needs to request it as soon as possible</a:t>
            </a:r>
          </a:p>
          <a:p>
            <a:pPr marL="0" lvl="0" indent="0">
              <a:buNone/>
            </a:pPr>
            <a:endParaRPr lang="en-US" dirty="0" smtClean="0">
              <a:solidFill>
                <a:srgbClr val="0070C0"/>
              </a:solidFill>
            </a:endParaRPr>
          </a:p>
        </p:txBody>
      </p:sp>
    </p:spTree>
    <p:extLst>
      <p:ext uri="{BB962C8B-B14F-4D97-AF65-F5344CB8AC3E}">
        <p14:creationId xmlns:p14="http://schemas.microsoft.com/office/powerpoint/2010/main" val="3831700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SERVICE AMENITIES</a:t>
            </a:r>
            <a:endParaRPr lang="en-US" b="1" dirty="0">
              <a:latin typeface="+mn-lt"/>
            </a:endParaRPr>
          </a:p>
        </p:txBody>
      </p:sp>
      <p:sp>
        <p:nvSpPr>
          <p:cNvPr id="3" name="Content Placeholder 2"/>
          <p:cNvSpPr>
            <a:spLocks noGrp="1"/>
          </p:cNvSpPr>
          <p:nvPr>
            <p:ph idx="1"/>
          </p:nvPr>
        </p:nvSpPr>
        <p:spPr>
          <a:xfrm>
            <a:off x="1019991" y="1690688"/>
            <a:ext cx="10178143" cy="4251143"/>
          </a:xfrm>
        </p:spPr>
        <p:txBody>
          <a:bodyPr>
            <a:normAutofit fontScale="92500" lnSpcReduction="10000"/>
          </a:bodyPr>
          <a:lstStyle/>
          <a:p>
            <a:pPr algn="ctr"/>
            <a:r>
              <a:rPr lang="pt-BR" dirty="0" smtClean="0"/>
              <a:t>Section 5230(l) (1)(A-D)(2)(A-E)</a:t>
            </a:r>
          </a:p>
          <a:p>
            <a:pPr algn="ctr"/>
            <a:endParaRPr lang="pt-BR" dirty="0" smtClean="0">
              <a:solidFill>
                <a:srgbClr val="0070C0"/>
              </a:solidFill>
            </a:endParaRPr>
          </a:p>
          <a:p>
            <a:pPr marL="0" indent="0">
              <a:buNone/>
            </a:pPr>
            <a:r>
              <a:rPr lang="en-US" dirty="0" smtClean="0"/>
              <a:t>1.)	Copies of Contracts need to be provided along with job description of the 	contractor providing the service</a:t>
            </a:r>
          </a:p>
          <a:p>
            <a:pPr marL="0" indent="0">
              <a:buNone/>
            </a:pPr>
            <a:r>
              <a:rPr lang="en-US" dirty="0" smtClean="0"/>
              <a:t>2.)	Hours must be listed (84 hours per year, 100 hours per year)</a:t>
            </a:r>
          </a:p>
          <a:p>
            <a:pPr marL="0" indent="0">
              <a:buNone/>
            </a:pPr>
            <a:r>
              <a:rPr lang="en-US" dirty="0" smtClean="0"/>
              <a:t>3.)	Bona fide service coordinator. Contractor needs to spell out 	services, 	number employees providing services (yes it can just 	be one) and the 	employee job description</a:t>
            </a:r>
          </a:p>
          <a:p>
            <a:pPr marL="0" indent="0">
              <a:buNone/>
            </a:pPr>
            <a:r>
              <a:rPr lang="en-US" dirty="0" smtClean="0"/>
              <a:t>4.)	Budget for the services must be attached</a:t>
            </a:r>
          </a:p>
          <a:p>
            <a:pPr marL="0" indent="0">
              <a:buNone/>
            </a:pPr>
            <a:r>
              <a:rPr lang="en-US" dirty="0" smtClean="0"/>
              <a:t>5.)	Attachment U for CDLAC app and Attachment 24 for the Joint app.</a:t>
            </a:r>
          </a:p>
          <a:p>
            <a:pPr marL="0" indent="0">
              <a:buNone/>
            </a:pPr>
            <a:endParaRPr lang="en-US" dirty="0" smtClean="0"/>
          </a:p>
        </p:txBody>
      </p:sp>
    </p:spTree>
    <p:extLst>
      <p:ext uri="{BB962C8B-B14F-4D97-AF65-F5344CB8AC3E}">
        <p14:creationId xmlns:p14="http://schemas.microsoft.com/office/powerpoint/2010/main" val="1603031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250"/>
            <a:ext cx="9944100" cy="1066800"/>
          </a:xfrm>
        </p:spPr>
        <p:txBody>
          <a:bodyPr>
            <a:normAutofit/>
          </a:bodyPr>
          <a:lstStyle/>
          <a:p>
            <a:pPr algn="ctr"/>
            <a:r>
              <a:rPr lang="en-US" b="1" dirty="0" smtClean="0">
                <a:latin typeface="+mn-lt"/>
              </a:rPr>
              <a:t>Demonstrated Site Control (continued)</a:t>
            </a:r>
            <a:endParaRPr lang="en-US" dirty="0">
              <a:latin typeface="+mn-lt"/>
            </a:endParaRPr>
          </a:p>
        </p:txBody>
      </p:sp>
      <p:sp>
        <p:nvSpPr>
          <p:cNvPr id="3" name="Content Placeholder 2"/>
          <p:cNvSpPr>
            <a:spLocks noGrp="1"/>
          </p:cNvSpPr>
          <p:nvPr>
            <p:ph idx="1"/>
          </p:nvPr>
        </p:nvSpPr>
        <p:spPr>
          <a:xfrm>
            <a:off x="1006928" y="1690688"/>
            <a:ext cx="10178143" cy="4729162"/>
          </a:xfrm>
        </p:spPr>
        <p:txBody>
          <a:bodyPr>
            <a:normAutofit fontScale="77500" lnSpcReduction="20000"/>
          </a:bodyPr>
          <a:lstStyle/>
          <a:p>
            <a:pPr marL="0" indent="0" algn="ctr">
              <a:buNone/>
            </a:pPr>
            <a:r>
              <a:rPr lang="en-US" b="1" i="1" dirty="0"/>
              <a:t>Section 5190 of the CDLAC Regulations</a:t>
            </a:r>
            <a:endParaRPr lang="en-US" dirty="0"/>
          </a:p>
          <a:p>
            <a:pPr marL="0" lvl="0" indent="0">
              <a:buNone/>
            </a:pPr>
            <a:r>
              <a:rPr lang="en-US" b="1" dirty="0"/>
              <a:t>Site control may be evidenced by any of the following</a:t>
            </a:r>
            <a:r>
              <a:rPr lang="en-US" dirty="0"/>
              <a:t>:  </a:t>
            </a:r>
          </a:p>
          <a:p>
            <a:pPr marL="0" lvl="0" indent="0">
              <a:buNone/>
            </a:pPr>
            <a:r>
              <a:rPr lang="en-US" dirty="0" smtClean="0"/>
              <a:t>(A)  The </a:t>
            </a:r>
            <a:r>
              <a:rPr lang="en-US" dirty="0"/>
              <a:t>Applicant or Project Sponsor holds fee title as evidenced by the title report; </a:t>
            </a:r>
          </a:p>
          <a:p>
            <a:pPr marL="0" lvl="0" indent="0">
              <a:buNone/>
            </a:pPr>
            <a:r>
              <a:rPr lang="en-US" dirty="0" smtClean="0"/>
              <a:t>(B)  An </a:t>
            </a:r>
            <a:r>
              <a:rPr lang="en-US" dirty="0"/>
              <a:t>executed lease agreement or lease option for the length of time the Project will be </a:t>
            </a:r>
            <a:r>
              <a:rPr lang="en-US" dirty="0" smtClean="0"/>
              <a:t>      0regulated under </a:t>
            </a:r>
            <a:r>
              <a:rPr lang="en-US" dirty="0"/>
              <a:t>this program between the Applicant or Project Sponsor and the owner </a:t>
            </a:r>
            <a:r>
              <a:rPr lang="en-US" dirty="0" smtClean="0"/>
              <a:t>of </a:t>
            </a:r>
            <a:r>
              <a:rPr lang="en-US" dirty="0"/>
              <a:t>the </a:t>
            </a:r>
            <a:r>
              <a:rPr lang="en-US" dirty="0" smtClean="0"/>
              <a:t>subject property</a:t>
            </a:r>
            <a:r>
              <a:rPr lang="en-US" dirty="0"/>
              <a:t>; </a:t>
            </a:r>
          </a:p>
          <a:p>
            <a:pPr marL="0" lvl="0" indent="0">
              <a:buNone/>
            </a:pPr>
            <a:r>
              <a:rPr lang="en-US" dirty="0" smtClean="0"/>
              <a:t>(C)  An </a:t>
            </a:r>
            <a:r>
              <a:rPr lang="en-US" dirty="0"/>
              <a:t>executed disposition and development agreement for the length of time the Project will be </a:t>
            </a:r>
            <a:r>
              <a:rPr lang="en-US" dirty="0" smtClean="0"/>
              <a:t>regulated </a:t>
            </a:r>
            <a:r>
              <a:rPr lang="en-US" dirty="0"/>
              <a:t>under this program between the Project Sponsor and a public agency; or</a:t>
            </a:r>
          </a:p>
          <a:p>
            <a:pPr marL="0" lvl="0" indent="0">
              <a:buNone/>
            </a:pPr>
            <a:r>
              <a:rPr lang="en-US" dirty="0" smtClean="0"/>
              <a:t>(D)  A </a:t>
            </a:r>
            <a:r>
              <a:rPr lang="en-US" dirty="0"/>
              <a:t>valid, current, and enforceable contingent purchase and sale agreement or option </a:t>
            </a:r>
            <a:r>
              <a:rPr lang="en-US" dirty="0" smtClean="0"/>
              <a:t>agreement between </a:t>
            </a:r>
            <a:r>
              <a:rPr lang="en-US" dirty="0"/>
              <a:t>the Project Sponsor and the owner of the subject property, including evidence that all </a:t>
            </a:r>
            <a:r>
              <a:rPr lang="en-US" dirty="0" smtClean="0"/>
              <a:t>extensions </a:t>
            </a:r>
            <a:r>
              <a:rPr lang="en-US" dirty="0"/>
              <a:t>necessary to keep the agreement current through the date of the award of Allocation </a:t>
            </a:r>
            <a:r>
              <a:rPr lang="en-US" dirty="0" smtClean="0"/>
              <a:t>have </a:t>
            </a:r>
            <a:r>
              <a:rPr lang="en-US" dirty="0"/>
              <a:t>been executed.</a:t>
            </a:r>
          </a:p>
          <a:p>
            <a:pPr marL="0" indent="0">
              <a:buNone/>
            </a:pPr>
            <a:r>
              <a:rPr lang="en-US" dirty="0"/>
              <a:t>E)  </a:t>
            </a:r>
            <a:r>
              <a:rPr lang="en-US" dirty="0" smtClean="0"/>
              <a:t>Valid</a:t>
            </a:r>
            <a:r>
              <a:rPr lang="en-US" dirty="0"/>
              <a:t>, current and enforceable purchase and sale agreements, contingent purchase sale or </a:t>
            </a:r>
            <a:r>
              <a:rPr lang="en-US" dirty="0" smtClean="0"/>
              <a:t>option agreements </a:t>
            </a:r>
            <a:r>
              <a:rPr lang="en-US" dirty="0"/>
              <a:t>in combination between the Project Sponsor, a third party and the owner of the </a:t>
            </a:r>
            <a:r>
              <a:rPr lang="en-US" dirty="0" smtClean="0"/>
              <a:t>subject property </a:t>
            </a:r>
            <a:r>
              <a:rPr lang="en-US" dirty="0"/>
              <a:t>such that the Committee can determine that upon a grant of Allocation the </a:t>
            </a:r>
            <a:r>
              <a:rPr lang="en-US" dirty="0" smtClean="0"/>
              <a:t>Project Sponsor has </a:t>
            </a:r>
            <a:r>
              <a:rPr lang="en-US" dirty="0"/>
              <a:t>a right to acquire the subject property</a:t>
            </a:r>
            <a:r>
              <a:rPr lang="en-US" dirty="0" smtClean="0"/>
              <a:t>.</a:t>
            </a:r>
          </a:p>
          <a:p>
            <a:pPr marL="0" indent="0">
              <a:buNone/>
            </a:pPr>
            <a:endParaRPr lang="en-US" dirty="0"/>
          </a:p>
        </p:txBody>
      </p:sp>
    </p:spTree>
    <p:extLst>
      <p:ext uri="{BB962C8B-B14F-4D97-AF65-F5344CB8AC3E}">
        <p14:creationId xmlns:p14="http://schemas.microsoft.com/office/powerpoint/2010/main" val="3628147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57600" y="253218"/>
            <a:ext cx="5542671" cy="6604782"/>
          </a:xfrm>
          <a:prstGeom prst="rect">
            <a:avLst/>
          </a:prstGeom>
        </p:spPr>
      </p:pic>
    </p:spTree>
    <p:extLst>
      <p:ext uri="{BB962C8B-B14F-4D97-AF65-F5344CB8AC3E}">
        <p14:creationId xmlns:p14="http://schemas.microsoft.com/office/powerpoint/2010/main" val="4241768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2346" y="211015"/>
            <a:ext cx="4740812" cy="6428936"/>
          </a:xfrm>
          <a:prstGeom prst="rect">
            <a:avLst/>
          </a:prstGeom>
        </p:spPr>
      </p:pic>
    </p:spTree>
    <p:extLst>
      <p:ext uri="{BB962C8B-B14F-4D97-AF65-F5344CB8AC3E}">
        <p14:creationId xmlns:p14="http://schemas.microsoft.com/office/powerpoint/2010/main" val="3206380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15398" y="281354"/>
            <a:ext cx="5233180" cy="6471138"/>
          </a:xfrm>
          <a:prstGeom prst="rect">
            <a:avLst/>
          </a:prstGeom>
        </p:spPr>
      </p:pic>
    </p:spTree>
    <p:extLst>
      <p:ext uri="{BB962C8B-B14F-4D97-AF65-F5344CB8AC3E}">
        <p14:creationId xmlns:p14="http://schemas.microsoft.com/office/powerpoint/2010/main" val="1049174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5583" y="436098"/>
            <a:ext cx="9312812" cy="6231988"/>
          </a:xfrm>
          <a:prstGeom prst="rect">
            <a:avLst/>
          </a:prstGeom>
        </p:spPr>
      </p:pic>
    </p:spTree>
    <p:extLst>
      <p:ext uri="{BB962C8B-B14F-4D97-AF65-F5344CB8AC3E}">
        <p14:creationId xmlns:p14="http://schemas.microsoft.com/office/powerpoint/2010/main" val="11905097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mn-lt"/>
              </a:rPr>
              <a:t>Site Amenity Point Category</a:t>
            </a:r>
            <a:r>
              <a:rPr lang="en-US" dirty="0"/>
              <a:t/>
            </a:r>
            <a:br>
              <a:rPr lang="en-US" dirty="0"/>
            </a:br>
            <a:endParaRPr lang="en-US" dirty="0">
              <a:latin typeface="+mn-lt"/>
            </a:endParaRPr>
          </a:p>
        </p:txBody>
      </p:sp>
      <p:sp>
        <p:nvSpPr>
          <p:cNvPr id="3" name="Content Placeholder 2"/>
          <p:cNvSpPr>
            <a:spLocks noGrp="1"/>
          </p:cNvSpPr>
          <p:nvPr>
            <p:ph idx="1"/>
          </p:nvPr>
        </p:nvSpPr>
        <p:spPr>
          <a:xfrm>
            <a:off x="332886" y="1406770"/>
            <a:ext cx="11515578" cy="5627076"/>
          </a:xfrm>
        </p:spPr>
        <p:txBody>
          <a:bodyPr>
            <a:normAutofit/>
          </a:bodyPr>
          <a:lstStyle/>
          <a:p>
            <a:pPr marL="0" indent="0">
              <a:buNone/>
            </a:pPr>
            <a:r>
              <a:rPr lang="en-US" dirty="0">
                <a:effectLst/>
              </a:rPr>
              <a:t>If a project is seeking points for these specific amenities, the following evidence is required to garner points:</a:t>
            </a:r>
          </a:p>
          <a:p>
            <a:pPr marL="0" indent="0">
              <a:buNone/>
            </a:pPr>
            <a:r>
              <a:rPr lang="en-US" sz="2400" dirty="0">
                <a:effectLst/>
              </a:rPr>
              <a:t/>
            </a:r>
            <a:br>
              <a:rPr lang="en-US" sz="2400" dirty="0">
                <a:effectLst/>
              </a:rPr>
            </a:br>
            <a:r>
              <a:rPr lang="en-US" dirty="0">
                <a:effectLst/>
              </a:rPr>
              <a:t>Transit (2.5 points)</a:t>
            </a:r>
            <a:endParaRPr lang="en-US" sz="2400" dirty="0">
              <a:effectLst/>
            </a:endParaRPr>
          </a:p>
          <a:p>
            <a:pPr lvl="1"/>
            <a:r>
              <a:rPr lang="en-US" dirty="0">
                <a:effectLst/>
              </a:rPr>
              <a:t>A scaled for distance map evidencing that the project is located within one-third (1/3) mile of a Public Transit Corridor or, for Rural Projects where there is no public transportation system, to projects using a van or dial-a-ride service; or located within one-half (1/2) mile of a High Quality Transit stop or station.</a:t>
            </a:r>
            <a:endParaRPr lang="en-US" sz="2000" dirty="0">
              <a:effectLst/>
            </a:endParaRPr>
          </a:p>
          <a:p>
            <a:pPr marL="0" indent="0">
              <a:buNone/>
            </a:pPr>
            <a:r>
              <a:rPr lang="en-US" dirty="0">
                <a:effectLst/>
              </a:rPr>
              <a:t> </a:t>
            </a:r>
            <a:endParaRPr lang="en-US" sz="2400" dirty="0">
              <a:effectLst/>
            </a:endParaRPr>
          </a:p>
          <a:p>
            <a:pPr lvl="1"/>
            <a:r>
              <a:rPr lang="en-US" dirty="0">
                <a:effectLst/>
              </a:rPr>
              <a:t>Applicable transit schedule</a:t>
            </a:r>
            <a:endParaRPr lang="en-US" sz="2000" dirty="0">
              <a:effectLst/>
            </a:endParaRPr>
          </a:p>
          <a:p>
            <a:endParaRPr lang="en-US" sz="2400" dirty="0">
              <a:effectLst/>
            </a:endParaRPr>
          </a:p>
          <a:p>
            <a:pPr marL="0" indent="0">
              <a:buNone/>
            </a:pPr>
            <a:r>
              <a:rPr lang="en-US" dirty="0">
                <a:effectLst/>
              </a:rPr>
              <a:t>(please refer to regulations for more details regarding potential additional points)</a:t>
            </a:r>
            <a:endParaRPr lang="en-US" sz="2400" dirty="0">
              <a:effectLst/>
            </a:endParaRPr>
          </a:p>
          <a:p>
            <a:pPr marL="0" indent="0">
              <a:buNone/>
            </a:pPr>
            <a:endParaRPr lang="en-US" sz="2400" dirty="0"/>
          </a:p>
        </p:txBody>
      </p:sp>
    </p:spTree>
    <p:extLst>
      <p:ext uri="{BB962C8B-B14F-4D97-AF65-F5344CB8AC3E}">
        <p14:creationId xmlns:p14="http://schemas.microsoft.com/office/powerpoint/2010/main" val="7174478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mn-lt"/>
              </a:rPr>
              <a:t>Site Amenity Point </a:t>
            </a:r>
            <a:r>
              <a:rPr lang="en-US" b="1" dirty="0" smtClean="0">
                <a:latin typeface="+mn-lt"/>
              </a:rPr>
              <a:t>Category (continued)</a:t>
            </a:r>
            <a:r>
              <a:rPr lang="en-US" dirty="0"/>
              <a:t/>
            </a:r>
            <a:br>
              <a:rPr lang="en-US" dirty="0"/>
            </a:br>
            <a:endParaRPr lang="en-US" dirty="0">
              <a:latin typeface="+mn-lt"/>
            </a:endParaRPr>
          </a:p>
        </p:txBody>
      </p:sp>
      <p:sp>
        <p:nvSpPr>
          <p:cNvPr id="3" name="Content Placeholder 2"/>
          <p:cNvSpPr>
            <a:spLocks noGrp="1"/>
          </p:cNvSpPr>
          <p:nvPr>
            <p:ph idx="1"/>
          </p:nvPr>
        </p:nvSpPr>
        <p:spPr>
          <a:xfrm>
            <a:off x="1019991" y="1125416"/>
            <a:ext cx="10178143" cy="5627076"/>
          </a:xfrm>
        </p:spPr>
        <p:txBody>
          <a:bodyPr>
            <a:normAutofit fontScale="70000" lnSpcReduction="20000"/>
          </a:bodyPr>
          <a:lstStyle/>
          <a:p>
            <a:pPr marL="0" lvl="0" indent="0">
              <a:buNone/>
            </a:pPr>
            <a:endParaRPr lang="en-US" dirty="0" smtClean="0">
              <a:effectLst/>
            </a:endParaRPr>
          </a:p>
          <a:p>
            <a:pPr marL="0" lvl="0" indent="0">
              <a:buNone/>
            </a:pPr>
            <a:r>
              <a:rPr lang="en-US" dirty="0" smtClean="0">
                <a:effectLst/>
              </a:rPr>
              <a:t>Shopping </a:t>
            </a:r>
            <a:r>
              <a:rPr lang="en-US" dirty="0">
                <a:effectLst/>
              </a:rPr>
              <a:t>(2.5 points)</a:t>
            </a:r>
            <a:endParaRPr lang="en-US" sz="2400" dirty="0">
              <a:effectLst/>
            </a:endParaRPr>
          </a:p>
          <a:p>
            <a:pPr lvl="1"/>
            <a:r>
              <a:rPr lang="en-US" dirty="0">
                <a:effectLst/>
              </a:rPr>
              <a:t>A scaled for distance map evidencing that this amenity is </a:t>
            </a:r>
            <a:r>
              <a:rPr lang="en-US" dirty="0" err="1">
                <a:effectLst/>
              </a:rPr>
              <a:t>i</a:t>
            </a:r>
            <a:r>
              <a:rPr lang="en-US" dirty="0">
                <a:effectLst/>
              </a:rPr>
              <a:t>) within one-half (½) mile (1 mile for Rural Projects) of a full service grocery store of at least 25,000 gross interior square feet; or ii) Two and one-half (2 ½) points will be awarded to Projects located within one-fourth (1/4) mile (one-half (½) mile for Rural Projects) of a full service grocery store of at least 5,000 gross interior square feet</a:t>
            </a:r>
            <a:r>
              <a:rPr lang="en-US" dirty="0" smtClean="0">
                <a:effectLst/>
              </a:rPr>
              <a:t>.</a:t>
            </a:r>
            <a:endParaRPr lang="en-US" sz="2400" dirty="0">
              <a:effectLst/>
            </a:endParaRPr>
          </a:p>
          <a:p>
            <a:pPr lvl="1"/>
            <a:r>
              <a:rPr lang="en-US" dirty="0">
                <a:effectLst/>
              </a:rPr>
              <a:t>Evidence shall include, but is not limited to, the following: a signed letter from a county assessor or city planner for that jurisdiction certifying the square footage of the grocery store, a letter from the store manager, or a letter from the Project’s architect. The letter must state the square footage of the grocery market.</a:t>
            </a:r>
            <a:endParaRPr lang="en-US" sz="2000" dirty="0">
              <a:effectLst/>
            </a:endParaRPr>
          </a:p>
          <a:p>
            <a:pPr marL="0" indent="0">
              <a:buNone/>
            </a:pPr>
            <a:r>
              <a:rPr lang="en-US" dirty="0">
                <a:effectLst/>
              </a:rPr>
              <a:t> </a:t>
            </a:r>
          </a:p>
          <a:p>
            <a:pPr marL="0" indent="0">
              <a:buNone/>
            </a:pPr>
            <a:r>
              <a:rPr lang="en-US" dirty="0">
                <a:effectLst/>
              </a:rPr>
              <a:t> </a:t>
            </a:r>
            <a:r>
              <a:rPr lang="en-US" dirty="0" smtClean="0">
                <a:effectLst/>
              </a:rPr>
              <a:t>School </a:t>
            </a:r>
            <a:r>
              <a:rPr lang="en-US" dirty="0">
                <a:effectLst/>
              </a:rPr>
              <a:t>(2.5 points)</a:t>
            </a:r>
          </a:p>
          <a:p>
            <a:pPr lvl="1"/>
            <a:r>
              <a:rPr lang="en-US" dirty="0">
                <a:effectLst/>
              </a:rPr>
              <a:t>A scaled for distance map evidencing that this amenity is site is within 1/4 mile of a public elementary school; 1/2 mile of a public middle school; or one (1) mile of a public high school that children living in the development may attend (an additional 1/2 mile for each public school type for Rural projects) and that the site is within the attendance area of that school. </a:t>
            </a:r>
            <a:r>
              <a:rPr lang="en-US" b="1" dirty="0">
                <a:effectLst/>
              </a:rPr>
              <a:t>Projects where all units are restricted to households having members 55 years or older, shall not be eligible for points in this category.</a:t>
            </a:r>
            <a:endParaRPr lang="en-US" sz="2000" dirty="0">
              <a:effectLst/>
            </a:endParaRPr>
          </a:p>
          <a:p>
            <a:pPr marL="0" indent="0">
              <a:buNone/>
            </a:pPr>
            <a:r>
              <a:rPr lang="en-US" dirty="0">
                <a:effectLst/>
              </a:rPr>
              <a:t> </a:t>
            </a:r>
            <a:endParaRPr lang="en-US" sz="2400" dirty="0">
              <a:effectLst/>
            </a:endParaRPr>
          </a:p>
          <a:p>
            <a:r>
              <a:rPr lang="en-US" dirty="0">
                <a:effectLst/>
              </a:rPr>
              <a:t>Evidence shall include, but is not limited to, the following: a signed letter from the school district with the appropriate Project address stating said address is within the boundaries of the school, or documentation from an internet-based school locator tool.</a:t>
            </a:r>
            <a:br>
              <a:rPr lang="en-US" dirty="0">
                <a:effectLst/>
              </a:rPr>
            </a:br>
            <a:endParaRPr lang="en-US" dirty="0" smtClean="0"/>
          </a:p>
        </p:txBody>
      </p:sp>
    </p:spTree>
    <p:extLst>
      <p:ext uri="{BB962C8B-B14F-4D97-AF65-F5344CB8AC3E}">
        <p14:creationId xmlns:p14="http://schemas.microsoft.com/office/powerpoint/2010/main" val="337471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1137" y="557212"/>
            <a:ext cx="9730814" cy="6124942"/>
          </a:xfrm>
          <a:prstGeom prst="rect">
            <a:avLst/>
          </a:prstGeom>
        </p:spPr>
      </p:pic>
    </p:spTree>
    <p:extLst>
      <p:ext uri="{BB962C8B-B14F-4D97-AF65-F5344CB8AC3E}">
        <p14:creationId xmlns:p14="http://schemas.microsoft.com/office/powerpoint/2010/main" val="20230982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0399" y="0"/>
            <a:ext cx="6450037" cy="6625883"/>
          </a:xfrm>
          <a:prstGeom prst="rect">
            <a:avLst/>
          </a:prstGeom>
        </p:spPr>
      </p:pic>
    </p:spTree>
    <p:extLst>
      <p:ext uri="{BB962C8B-B14F-4D97-AF65-F5344CB8AC3E}">
        <p14:creationId xmlns:p14="http://schemas.microsoft.com/office/powerpoint/2010/main" val="38725698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7280" y="154745"/>
            <a:ext cx="9819249" cy="6555544"/>
          </a:xfrm>
          <a:prstGeom prst="rect">
            <a:avLst/>
          </a:prstGeom>
        </p:spPr>
      </p:pic>
    </p:spTree>
    <p:extLst>
      <p:ext uri="{BB962C8B-B14F-4D97-AF65-F5344CB8AC3E}">
        <p14:creationId xmlns:p14="http://schemas.microsoft.com/office/powerpoint/2010/main" val="946103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7280" y="168812"/>
            <a:ext cx="10649243" cy="6689188"/>
          </a:xfrm>
          <a:prstGeom prst="rect">
            <a:avLst/>
          </a:prstGeom>
        </p:spPr>
      </p:pic>
    </p:spTree>
    <p:extLst>
      <p:ext uri="{BB962C8B-B14F-4D97-AF65-F5344CB8AC3E}">
        <p14:creationId xmlns:p14="http://schemas.microsoft.com/office/powerpoint/2010/main" val="1561668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4000"/>
                <a:shade val="100000"/>
                <a:hueMod val="92000"/>
                <a:satMod val="180000"/>
                <a:lumMod val="114000"/>
              </a:schemeClr>
            </a:gs>
            <a:gs pos="88000">
              <a:schemeClr val="bg2">
                <a:shade val="92000"/>
                <a:satMod val="170000"/>
                <a:lumMod val="96000"/>
              </a:schemeClr>
            </a:gs>
          </a:gsLst>
          <a:path path="shape">
            <a:fillToRect l="50000" t="50000" r="50000" b="50000"/>
          </a:path>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522179" y="1690688"/>
            <a:ext cx="4880941" cy="4351338"/>
          </a:xfrm>
          <a:prstGeom prst="rect">
            <a:avLst/>
          </a:prstGeom>
        </p:spPr>
      </p:pic>
    </p:spTree>
    <p:extLst>
      <p:ext uri="{BB962C8B-B14F-4D97-AF65-F5344CB8AC3E}">
        <p14:creationId xmlns:p14="http://schemas.microsoft.com/office/powerpoint/2010/main" val="1256663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SCATTERED SITE APPLICATIONS</a:t>
            </a:r>
            <a:endParaRPr lang="en-US" b="1" dirty="0">
              <a:latin typeface="+mn-lt"/>
            </a:endParaRPr>
          </a:p>
        </p:txBody>
      </p:sp>
      <p:sp>
        <p:nvSpPr>
          <p:cNvPr id="3" name="Content Placeholder 2"/>
          <p:cNvSpPr>
            <a:spLocks noGrp="1"/>
          </p:cNvSpPr>
          <p:nvPr>
            <p:ph idx="1"/>
          </p:nvPr>
        </p:nvSpPr>
        <p:spPr>
          <a:xfrm>
            <a:off x="1019991" y="1690688"/>
            <a:ext cx="10178143" cy="4251143"/>
          </a:xfrm>
        </p:spPr>
        <p:txBody>
          <a:bodyPr>
            <a:normAutofit/>
          </a:bodyPr>
          <a:lstStyle/>
          <a:p>
            <a:pPr algn="ctr"/>
            <a:r>
              <a:rPr lang="pt-BR" dirty="0" smtClean="0"/>
              <a:t>Section 5250 (2),(3)(B),(4),(5)</a:t>
            </a:r>
            <a:endParaRPr lang="pt-BR" dirty="0" smtClean="0">
              <a:solidFill>
                <a:srgbClr val="0070C0"/>
              </a:solidFill>
            </a:endParaRPr>
          </a:p>
          <a:p>
            <a:pPr marL="0" indent="0">
              <a:buNone/>
            </a:pPr>
            <a:endParaRPr lang="en-US" dirty="0" smtClean="0">
              <a:solidFill>
                <a:srgbClr val="0070C0"/>
              </a:solidFill>
            </a:endParaRPr>
          </a:p>
          <a:p>
            <a:pPr marL="0" indent="0" algn="ctr">
              <a:buNone/>
            </a:pPr>
            <a:r>
              <a:rPr lang="en-US" dirty="0" smtClean="0"/>
              <a:t>Rule of thumb here is that every site within the application must be able to support itself as if it was being reviewed separately. All documentation that is necessary for one site in a regular application applies to all the sites.</a:t>
            </a:r>
          </a:p>
        </p:txBody>
      </p:sp>
    </p:spTree>
    <p:extLst>
      <p:ext uri="{BB962C8B-B14F-4D97-AF65-F5344CB8AC3E}">
        <p14:creationId xmlns:p14="http://schemas.microsoft.com/office/powerpoint/2010/main" val="5942266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mn-lt"/>
              </a:rPr>
              <a:t>Difficult to Develop Area (DDA) Project</a:t>
            </a:r>
            <a:endParaRPr lang="en-US" b="1" dirty="0">
              <a:latin typeface="+mn-lt"/>
            </a:endParaRPr>
          </a:p>
        </p:txBody>
      </p:sp>
      <p:sp>
        <p:nvSpPr>
          <p:cNvPr id="3" name="Content Placeholder 2"/>
          <p:cNvSpPr>
            <a:spLocks noGrp="1"/>
          </p:cNvSpPr>
          <p:nvPr>
            <p:ph idx="1"/>
          </p:nvPr>
        </p:nvSpPr>
        <p:spPr>
          <a:xfrm>
            <a:off x="1019991" y="1828800"/>
            <a:ext cx="10178143" cy="4895557"/>
          </a:xfrm>
        </p:spPr>
        <p:txBody>
          <a:bodyPr>
            <a:normAutofit fontScale="92500" lnSpcReduction="20000"/>
          </a:bodyPr>
          <a:lstStyle/>
          <a:p>
            <a:pPr marL="0" indent="0" algn="ctr">
              <a:buNone/>
            </a:pPr>
            <a:r>
              <a:rPr lang="en-US" b="1" i="1" dirty="0"/>
              <a:t>Article 12 Section 5258 of the CDLAC Regulations</a:t>
            </a:r>
            <a:endParaRPr lang="en-US" dirty="0"/>
          </a:p>
          <a:p>
            <a:pPr marL="0" indent="0">
              <a:buNone/>
            </a:pPr>
            <a:r>
              <a:rPr lang="en-US" dirty="0"/>
              <a:t>When the project determines which CDLAC meeting it wishes to seek an allocation, all date stale documents and all material changes along with any and all applicable supporting documentation must be submit by the application deadline for that specific CDLAC allocation meeting.  </a:t>
            </a:r>
          </a:p>
          <a:p>
            <a:pPr marL="0" indent="0">
              <a:buNone/>
            </a:pPr>
            <a:r>
              <a:rPr lang="en-US" dirty="0" smtClean="0"/>
              <a:t>Some </a:t>
            </a:r>
            <a:r>
              <a:rPr lang="en-US" dirty="0"/>
              <a:t>examples of date sensitive documents are as follows:</a:t>
            </a:r>
          </a:p>
          <a:p>
            <a:pPr lvl="0"/>
            <a:r>
              <a:rPr lang="en-US" dirty="0"/>
              <a:t>Title Report (within 90 days of the application deadline for the applicable CDLAC meeting)</a:t>
            </a:r>
          </a:p>
          <a:p>
            <a:pPr lvl="0"/>
            <a:r>
              <a:rPr lang="en-US" dirty="0"/>
              <a:t>Purchase &amp; Sale Agreement (if expired)</a:t>
            </a:r>
          </a:p>
          <a:p>
            <a:pPr lvl="0"/>
            <a:r>
              <a:rPr lang="en-US" dirty="0"/>
              <a:t>Assignment &amp; Assumption Agreement (if applicable and if expired)</a:t>
            </a:r>
          </a:p>
          <a:p>
            <a:pPr lvl="0"/>
            <a:r>
              <a:rPr lang="en-US" dirty="0"/>
              <a:t>Capital Needs Assessment (if applicable)</a:t>
            </a:r>
          </a:p>
          <a:p>
            <a:pPr lvl="0"/>
            <a:r>
              <a:rPr lang="en-US" dirty="0"/>
              <a:t>Market Study (prepared within 180 days of the Application deadline) [see Section 5200 for more details)</a:t>
            </a:r>
          </a:p>
          <a:p>
            <a:pPr marL="0" indent="0">
              <a:buNone/>
            </a:pPr>
            <a:endParaRPr lang="en-US" dirty="0" smtClean="0">
              <a:solidFill>
                <a:srgbClr val="0070C0"/>
              </a:solidFill>
            </a:endParaRPr>
          </a:p>
        </p:txBody>
      </p:sp>
    </p:spTree>
    <p:extLst>
      <p:ext uri="{BB962C8B-B14F-4D97-AF65-F5344CB8AC3E}">
        <p14:creationId xmlns:p14="http://schemas.microsoft.com/office/powerpoint/2010/main" val="1134966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mn-lt"/>
              </a:rPr>
              <a:t>Difficult to Develop Area (DDA) Project (continued)</a:t>
            </a:r>
            <a:endParaRPr lang="en-US" b="1" dirty="0">
              <a:latin typeface="+mn-lt"/>
            </a:endParaRPr>
          </a:p>
        </p:txBody>
      </p:sp>
      <p:sp>
        <p:nvSpPr>
          <p:cNvPr id="3" name="Content Placeholder 2"/>
          <p:cNvSpPr>
            <a:spLocks noGrp="1"/>
          </p:cNvSpPr>
          <p:nvPr>
            <p:ph idx="1"/>
          </p:nvPr>
        </p:nvSpPr>
        <p:spPr>
          <a:xfrm>
            <a:off x="949653" y="1935921"/>
            <a:ext cx="10178143" cy="4788436"/>
          </a:xfrm>
        </p:spPr>
        <p:txBody>
          <a:bodyPr>
            <a:normAutofit/>
          </a:bodyPr>
          <a:lstStyle/>
          <a:p>
            <a:pPr marL="0" indent="0">
              <a:buNone/>
            </a:pPr>
            <a:r>
              <a:rPr lang="en-US" dirty="0"/>
              <a:t>If the financial structure has changed, some updates needed are</a:t>
            </a:r>
            <a:r>
              <a:rPr lang="en-US" dirty="0" smtClean="0"/>
              <a:t>:</a:t>
            </a:r>
            <a:endParaRPr lang="en-US" sz="3200" dirty="0"/>
          </a:p>
          <a:p>
            <a:pPr lvl="1"/>
            <a:r>
              <a:rPr lang="en-US" dirty="0"/>
              <a:t>Financial description</a:t>
            </a:r>
            <a:endParaRPr lang="en-US" sz="2800" dirty="0"/>
          </a:p>
          <a:p>
            <a:pPr lvl="1"/>
            <a:r>
              <a:rPr lang="en-US" dirty="0"/>
              <a:t>Sources and Uses (during both construction and permanent financing phases)</a:t>
            </a:r>
            <a:endParaRPr lang="en-US" sz="2800" dirty="0"/>
          </a:p>
          <a:p>
            <a:pPr lvl="1"/>
            <a:r>
              <a:rPr lang="en-US" dirty="0"/>
              <a:t>Lender Commitment letter(s)</a:t>
            </a:r>
            <a:endParaRPr lang="en-US" sz="2800" dirty="0"/>
          </a:p>
          <a:p>
            <a:pPr marL="0" indent="0">
              <a:buNone/>
            </a:pPr>
            <a:endParaRPr lang="en-US" sz="3200" dirty="0"/>
          </a:p>
          <a:p>
            <a:pPr marL="0" indent="0">
              <a:buNone/>
            </a:pPr>
            <a:endParaRPr lang="en-US" dirty="0" smtClean="0">
              <a:solidFill>
                <a:srgbClr val="0070C0"/>
              </a:solidFill>
            </a:endParaRPr>
          </a:p>
        </p:txBody>
      </p:sp>
    </p:spTree>
    <p:extLst>
      <p:ext uri="{BB962C8B-B14F-4D97-AF65-F5344CB8AC3E}">
        <p14:creationId xmlns:p14="http://schemas.microsoft.com/office/powerpoint/2010/main" val="26603665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62" y="331516"/>
            <a:ext cx="10515600" cy="1325563"/>
          </a:xfrm>
        </p:spPr>
        <p:txBody>
          <a:bodyPr/>
          <a:lstStyle/>
          <a:p>
            <a:pPr algn="ctr"/>
            <a:r>
              <a:rPr lang="en-US" b="1" dirty="0" smtClean="0">
                <a:latin typeface="+mn-lt"/>
              </a:rPr>
              <a:t>RDA LOANS</a:t>
            </a:r>
            <a:endParaRPr lang="en-US" b="1" dirty="0">
              <a:latin typeface="+mn-lt"/>
            </a:endParaRPr>
          </a:p>
        </p:txBody>
      </p:sp>
      <p:sp>
        <p:nvSpPr>
          <p:cNvPr id="3" name="Content Placeholder 2"/>
          <p:cNvSpPr>
            <a:spLocks noGrp="1"/>
          </p:cNvSpPr>
          <p:nvPr>
            <p:ph idx="1"/>
          </p:nvPr>
        </p:nvSpPr>
        <p:spPr>
          <a:xfrm>
            <a:off x="1188719" y="1657079"/>
            <a:ext cx="10178143" cy="4251143"/>
          </a:xfrm>
        </p:spPr>
        <p:txBody>
          <a:bodyPr>
            <a:normAutofit/>
          </a:bodyPr>
          <a:lstStyle/>
          <a:p>
            <a:pPr marL="0" indent="0" algn="ctr">
              <a:buNone/>
            </a:pPr>
            <a:r>
              <a:rPr lang="en-US" dirty="0" smtClean="0"/>
              <a:t>Page 8 of the application.</a:t>
            </a:r>
          </a:p>
          <a:p>
            <a:pPr marL="0" indent="0" algn="ctr">
              <a:buNone/>
            </a:pPr>
            <a:endParaRPr lang="pt-BR" dirty="0" smtClean="0">
              <a:solidFill>
                <a:srgbClr val="0070C0"/>
              </a:solidFill>
            </a:endParaRPr>
          </a:p>
          <a:p>
            <a:pPr marL="0" indent="0">
              <a:buNone/>
            </a:pPr>
            <a:r>
              <a:rPr lang="en-US" dirty="0" smtClean="0"/>
              <a:t>If your Project is assuming a Redevelopment Agency Loan, you must fill out the required information on Page 8 of the application regarding RDA loans.</a:t>
            </a:r>
          </a:p>
          <a:p>
            <a:pPr marL="0" indent="0">
              <a:buNone/>
            </a:pPr>
            <a:endParaRPr lang="en-US" dirty="0" smtClean="0"/>
          </a:p>
          <a:p>
            <a:pPr marL="0" indent="0">
              <a:buNone/>
            </a:pPr>
            <a:r>
              <a:rPr lang="en-US" dirty="0" smtClean="0"/>
              <a:t>How do we know you have not listed it?</a:t>
            </a:r>
          </a:p>
          <a:p>
            <a:pPr marL="0" indent="0">
              <a:buNone/>
            </a:pPr>
            <a:endParaRPr lang="en-US" dirty="0" smtClean="0"/>
          </a:p>
        </p:txBody>
      </p:sp>
    </p:spTree>
    <p:extLst>
      <p:ext uri="{BB962C8B-B14F-4D97-AF65-F5344CB8AC3E}">
        <p14:creationId xmlns:p14="http://schemas.microsoft.com/office/powerpoint/2010/main" val="80774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62" y="331516"/>
            <a:ext cx="10515600" cy="1325563"/>
          </a:xfrm>
        </p:spPr>
        <p:txBody>
          <a:bodyPr/>
          <a:lstStyle/>
          <a:p>
            <a:pPr algn="ctr"/>
            <a:r>
              <a:rPr lang="en-US" b="1" dirty="0" smtClean="0">
                <a:latin typeface="+mn-lt"/>
              </a:rPr>
              <a:t>HARD CONSTRUCTION COSTS</a:t>
            </a:r>
            <a:endParaRPr lang="en-US" b="1" dirty="0">
              <a:latin typeface="+mn-lt"/>
            </a:endParaRPr>
          </a:p>
        </p:txBody>
      </p:sp>
      <p:sp>
        <p:nvSpPr>
          <p:cNvPr id="3" name="Content Placeholder 2"/>
          <p:cNvSpPr>
            <a:spLocks noGrp="1"/>
          </p:cNvSpPr>
          <p:nvPr>
            <p:ph idx="1"/>
          </p:nvPr>
        </p:nvSpPr>
        <p:spPr>
          <a:xfrm>
            <a:off x="1019990" y="1150642"/>
            <a:ext cx="10178143" cy="4251143"/>
          </a:xfrm>
        </p:spPr>
        <p:txBody>
          <a:bodyPr>
            <a:normAutofit/>
          </a:bodyPr>
          <a:lstStyle/>
          <a:p>
            <a:pPr marL="0" indent="0">
              <a:buNone/>
            </a:pPr>
            <a:endParaRPr lang="en-US" dirty="0" smtClean="0"/>
          </a:p>
          <a:p>
            <a:pPr marL="0" indent="0">
              <a:buNone/>
            </a:pPr>
            <a:endParaRPr lang="en-US" dirty="0"/>
          </a:p>
          <a:p>
            <a:r>
              <a:rPr lang="en-US" dirty="0"/>
              <a:t>Inconsistency between Attachment 40 (Sources and Uses tab) and Attachment 8-A/8-B (Itemized Breakdown of the Hard Construction Costs).</a:t>
            </a:r>
          </a:p>
          <a:p>
            <a:pPr marL="0" indent="0">
              <a:buNone/>
            </a:pPr>
            <a:endParaRPr lang="en-US" dirty="0"/>
          </a:p>
          <a:p>
            <a:r>
              <a:rPr lang="en-US" dirty="0"/>
              <a:t>Please make sure that the totals of these two documents are consistent.    </a:t>
            </a:r>
          </a:p>
          <a:p>
            <a:pPr marL="0" indent="0">
              <a:buNone/>
            </a:pPr>
            <a:endParaRPr lang="en-US" dirty="0" smtClean="0"/>
          </a:p>
        </p:txBody>
      </p:sp>
    </p:spTree>
    <p:extLst>
      <p:ext uri="{BB962C8B-B14F-4D97-AF65-F5344CB8AC3E}">
        <p14:creationId xmlns:p14="http://schemas.microsoft.com/office/powerpoint/2010/main" val="7432884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3532" y="211015"/>
            <a:ext cx="5430130" cy="6646985"/>
          </a:xfrm>
          <a:prstGeom prst="rect">
            <a:avLst/>
          </a:prstGeom>
        </p:spPr>
      </p:pic>
    </p:spTree>
    <p:extLst>
      <p:ext uri="{BB962C8B-B14F-4D97-AF65-F5344CB8AC3E}">
        <p14:creationId xmlns:p14="http://schemas.microsoft.com/office/powerpoint/2010/main" val="24370028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6438" y="309489"/>
            <a:ext cx="10902460" cy="6443003"/>
          </a:xfrm>
          <a:prstGeom prst="rect">
            <a:avLst/>
          </a:prstGeom>
        </p:spPr>
      </p:pic>
    </p:spTree>
    <p:extLst>
      <p:ext uri="{BB962C8B-B14F-4D97-AF65-F5344CB8AC3E}">
        <p14:creationId xmlns:p14="http://schemas.microsoft.com/office/powerpoint/2010/main" val="40441164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mn-lt"/>
              </a:rPr>
              <a:t>PERFORMANCE DEPOSIT CLARIFICATION</a:t>
            </a:r>
            <a:endParaRPr lang="en-US" b="1" dirty="0">
              <a:latin typeface="+mn-lt"/>
            </a:endParaRPr>
          </a:p>
        </p:txBody>
      </p:sp>
      <p:sp>
        <p:nvSpPr>
          <p:cNvPr id="3" name="Content Placeholder 2"/>
          <p:cNvSpPr>
            <a:spLocks noGrp="1"/>
          </p:cNvSpPr>
          <p:nvPr>
            <p:ph idx="1"/>
          </p:nvPr>
        </p:nvSpPr>
        <p:spPr>
          <a:xfrm>
            <a:off x="1019991" y="1690688"/>
            <a:ext cx="10178143" cy="4251143"/>
          </a:xfrm>
        </p:spPr>
        <p:txBody>
          <a:bodyPr>
            <a:normAutofit/>
          </a:bodyPr>
          <a:lstStyle/>
          <a:p>
            <a:pPr marL="0" indent="0" algn="ctr">
              <a:buNone/>
            </a:pPr>
            <a:endParaRPr lang="pt-BR" dirty="0" smtClean="0">
              <a:solidFill>
                <a:srgbClr val="0070C0"/>
              </a:solidFill>
            </a:endParaRPr>
          </a:p>
          <a:p>
            <a:pPr marL="0" indent="0">
              <a:buNone/>
            </a:pPr>
            <a:r>
              <a:rPr lang="en-US" dirty="0" smtClean="0"/>
              <a:t>Please make sure that:</a:t>
            </a:r>
          </a:p>
          <a:p>
            <a:pPr marL="0" indent="0">
              <a:buNone/>
            </a:pPr>
            <a:endParaRPr lang="en-US" dirty="0" smtClean="0"/>
          </a:p>
          <a:p>
            <a:pPr marL="0" indent="0">
              <a:buNone/>
            </a:pPr>
            <a:r>
              <a:rPr lang="en-US" dirty="0" smtClean="0"/>
              <a:t>1.)	Copy of the deposit check is attached, or</a:t>
            </a:r>
          </a:p>
          <a:p>
            <a:pPr marL="0" indent="0">
              <a:buNone/>
            </a:pPr>
            <a:r>
              <a:rPr lang="en-US" dirty="0" smtClean="0"/>
              <a:t>2.)	Copy of the wired deposit is attached</a:t>
            </a:r>
          </a:p>
          <a:p>
            <a:pPr marL="0" indent="0">
              <a:buNone/>
            </a:pPr>
            <a:endParaRPr lang="en-US" dirty="0" smtClean="0">
              <a:solidFill>
                <a:srgbClr val="0070C0"/>
              </a:solidFill>
            </a:endParaRPr>
          </a:p>
        </p:txBody>
      </p:sp>
    </p:spTree>
    <p:extLst>
      <p:ext uri="{BB962C8B-B14F-4D97-AF65-F5344CB8AC3E}">
        <p14:creationId xmlns:p14="http://schemas.microsoft.com/office/powerpoint/2010/main" val="22258494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HIGH COST PER UNIT</a:t>
            </a:r>
            <a:endParaRPr lang="en-US" b="1" dirty="0">
              <a:latin typeface="+mn-lt"/>
            </a:endParaRPr>
          </a:p>
        </p:txBody>
      </p:sp>
      <p:sp>
        <p:nvSpPr>
          <p:cNvPr id="3" name="Content Placeholder 2"/>
          <p:cNvSpPr>
            <a:spLocks noGrp="1"/>
          </p:cNvSpPr>
          <p:nvPr>
            <p:ph idx="1"/>
          </p:nvPr>
        </p:nvSpPr>
        <p:spPr>
          <a:xfrm>
            <a:off x="1019991" y="1690688"/>
            <a:ext cx="10178143" cy="4251143"/>
          </a:xfrm>
        </p:spPr>
        <p:txBody>
          <a:bodyPr>
            <a:normAutofit/>
          </a:bodyPr>
          <a:lstStyle/>
          <a:p>
            <a:pPr marL="0" indent="0" algn="ctr">
              <a:buNone/>
            </a:pPr>
            <a:endParaRPr lang="pt-BR" dirty="0" smtClean="0">
              <a:solidFill>
                <a:srgbClr val="0070C0"/>
              </a:solidFill>
            </a:endParaRPr>
          </a:p>
          <a:p>
            <a:pPr marL="0" indent="0">
              <a:buNone/>
            </a:pPr>
            <a:r>
              <a:rPr lang="en-US" dirty="0" smtClean="0"/>
              <a:t>Looking for 4 things.</a:t>
            </a:r>
          </a:p>
          <a:p>
            <a:pPr marL="0" indent="0">
              <a:buNone/>
            </a:pPr>
            <a:r>
              <a:rPr lang="en-US" dirty="0" smtClean="0"/>
              <a:t>1.)	Allocation Request Amount</a:t>
            </a:r>
          </a:p>
          <a:p>
            <a:pPr marL="0" indent="0">
              <a:buNone/>
            </a:pPr>
            <a:r>
              <a:rPr lang="en-US" dirty="0" smtClean="0"/>
              <a:t>2.)	Cost per unit</a:t>
            </a:r>
          </a:p>
          <a:p>
            <a:pPr marL="0" indent="0">
              <a:buNone/>
            </a:pPr>
            <a:r>
              <a:rPr lang="en-US" dirty="0" smtClean="0"/>
              <a:t>3.)	Cost per square foot</a:t>
            </a:r>
          </a:p>
          <a:p>
            <a:pPr marL="0" indent="0">
              <a:buNone/>
            </a:pPr>
            <a:r>
              <a:rPr lang="en-US" dirty="0" smtClean="0"/>
              <a:t>4.)	A clear explanation of why</a:t>
            </a:r>
          </a:p>
          <a:p>
            <a:pPr marL="0" indent="0">
              <a:buNone/>
            </a:pPr>
            <a:endParaRPr lang="en-US" dirty="0" smtClean="0">
              <a:solidFill>
                <a:srgbClr val="0070C0"/>
              </a:solidFill>
            </a:endParaRPr>
          </a:p>
        </p:txBody>
      </p:sp>
    </p:spTree>
    <p:extLst>
      <p:ext uri="{BB962C8B-B14F-4D97-AF65-F5344CB8AC3E}">
        <p14:creationId xmlns:p14="http://schemas.microsoft.com/office/powerpoint/2010/main" val="2596847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4037927" y="739775"/>
            <a:ext cx="3316046" cy="4351338"/>
          </a:xfrm>
          <a:prstGeom prst="rect">
            <a:avLst/>
          </a:prstGeom>
        </p:spPr>
      </p:pic>
    </p:spTree>
    <p:extLst>
      <p:ext uri="{BB962C8B-B14F-4D97-AF65-F5344CB8AC3E}">
        <p14:creationId xmlns:p14="http://schemas.microsoft.com/office/powerpoint/2010/main" val="1442297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57450" y="914400"/>
            <a:ext cx="7581900" cy="5033963"/>
          </a:xfrm>
          <a:prstGeom prst="rect">
            <a:avLst/>
          </a:prstGeom>
        </p:spPr>
      </p:pic>
    </p:spTree>
    <p:extLst>
      <p:ext uri="{BB962C8B-B14F-4D97-AF65-F5344CB8AC3E}">
        <p14:creationId xmlns:p14="http://schemas.microsoft.com/office/powerpoint/2010/main" val="3706602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81100"/>
            <a:ext cx="10515600" cy="4995863"/>
          </a:xfrm>
        </p:spPr>
        <p:txBody>
          <a:bodyPr>
            <a:normAutofit lnSpcReduction="10000"/>
          </a:bodyPr>
          <a:lstStyle/>
          <a:p>
            <a:endParaRPr lang="en-US" dirty="0"/>
          </a:p>
          <a:p>
            <a:r>
              <a:rPr lang="en-US" b="1" dirty="0"/>
              <a:t>SCHEDULE A</a:t>
            </a:r>
            <a:endParaRPr lang="en-US" dirty="0"/>
          </a:p>
          <a:p>
            <a:endParaRPr lang="en-US" b="1" dirty="0"/>
          </a:p>
          <a:p>
            <a:r>
              <a:rPr lang="en-US" dirty="0"/>
              <a:t>The estate or interest in the land hereinafter described or referred to covered by this report is: Fee simple.</a:t>
            </a:r>
          </a:p>
          <a:p>
            <a:r>
              <a:rPr lang="en-US" dirty="0"/>
              <a:t>Title to said estate or interest at the date hereof is vested in:</a:t>
            </a:r>
            <a:r>
              <a:rPr lang="en-US" dirty="0">
                <a:hlinkClick r:id="rId2"/>
              </a:rPr>
              <a:t> KURKEN ALYANAKIAN, AN UNMARRIED MAN</a:t>
            </a:r>
          </a:p>
          <a:p>
            <a:r>
              <a:rPr lang="en-US" dirty="0"/>
              <a:t>The Land referred to in this report is situated in the City of Los Angeles, County of Los Angeles, State of California, described as follows:</a:t>
            </a:r>
          </a:p>
          <a:p>
            <a:endParaRPr lang="en-US" dirty="0"/>
          </a:p>
          <a:p>
            <a:r>
              <a:rPr lang="en-US" b="1" dirty="0"/>
              <a:t>See attached Legal Description</a:t>
            </a:r>
            <a:endParaRPr lang="en-US" dirty="0"/>
          </a:p>
          <a:p>
            <a:endParaRPr lang="en-US" dirty="0"/>
          </a:p>
        </p:txBody>
      </p:sp>
    </p:spTree>
    <p:extLst>
      <p:ext uri="{BB962C8B-B14F-4D97-AF65-F5344CB8AC3E}">
        <p14:creationId xmlns:p14="http://schemas.microsoft.com/office/powerpoint/2010/main" val="1685308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152900" y="742950"/>
            <a:ext cx="3657600" cy="5376863"/>
          </a:xfrm>
          <a:prstGeom prst="rect">
            <a:avLst/>
          </a:prstGeom>
        </p:spPr>
      </p:pic>
    </p:spTree>
    <p:extLst>
      <p:ext uri="{BB962C8B-B14F-4D97-AF65-F5344CB8AC3E}">
        <p14:creationId xmlns:p14="http://schemas.microsoft.com/office/powerpoint/2010/main" val="1509792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3215</TotalTime>
  <Words>930</Words>
  <Application>Microsoft Office PowerPoint</Application>
  <PresentationFormat>Widescreen</PresentationFormat>
  <Paragraphs>194</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Bookman Old Style</vt:lpstr>
      <vt:lpstr>Calibri</vt:lpstr>
      <vt:lpstr>Lucida Sans Unicode</vt:lpstr>
      <vt:lpstr>Rockwell</vt:lpstr>
      <vt:lpstr>Symbol</vt:lpstr>
      <vt:lpstr>Times New Roman</vt:lpstr>
      <vt:lpstr>Verdana</vt:lpstr>
      <vt:lpstr>Damask</vt:lpstr>
      <vt:lpstr>TECHNICAL ASSISTANCE WORKSHOP</vt:lpstr>
      <vt:lpstr>COMMITMENT/SELLER CARRYBACK NOTE</vt:lpstr>
      <vt:lpstr>Demonstrated Site Control </vt:lpstr>
      <vt:lpstr>Demonstrated Site Control (continued)</vt:lpstr>
      <vt:lpstr>PowerPoint Presentation</vt:lpstr>
      <vt:lpstr>PowerPoint Presentation</vt:lpstr>
      <vt:lpstr>PowerPoint Presentation</vt:lpstr>
      <vt:lpstr>PowerPoint Presentation</vt:lpstr>
      <vt:lpstr>PowerPoint Presentation</vt:lpstr>
      <vt:lpstr>LOCAL APPROVALS &amp; ZONING</vt:lpstr>
      <vt:lpstr>PowerPoint Presentation</vt:lpstr>
      <vt:lpstr>PowerPoint Presentation</vt:lpstr>
      <vt:lpstr>PowerPoint Presentation</vt:lpstr>
      <vt:lpstr>PowerPoint Presentation</vt:lpstr>
      <vt:lpstr>PowerPoint Presentation</vt:lpstr>
      <vt:lpstr>PROJECT DESCRIPTION</vt:lpstr>
      <vt:lpstr>PowerPoint Presentation</vt:lpstr>
      <vt:lpstr>PowerPoint Presentation</vt:lpstr>
      <vt:lpstr>PowerPoint Presentation</vt:lpstr>
      <vt:lpstr>PowerPoint Presentation</vt:lpstr>
      <vt:lpstr>PowerPoint Presentation</vt:lpstr>
      <vt:lpstr>EVIDENCE OF RENT SUBSIDY</vt:lpstr>
      <vt:lpstr>Affordable Units </vt:lpstr>
      <vt:lpstr>Affordable Units (continued)</vt:lpstr>
      <vt:lpstr>PowerPoint Presentation</vt:lpstr>
      <vt:lpstr>PowerPoint Presentation</vt:lpstr>
      <vt:lpstr>PowerPoint Presentation</vt:lpstr>
      <vt:lpstr>UTILITY ALLOWANCE</vt:lpstr>
      <vt:lpstr>PowerPoint Presentation</vt:lpstr>
      <vt:lpstr>PowerPoint Presentation</vt:lpstr>
      <vt:lpstr>PowerPoint Presentation</vt:lpstr>
      <vt:lpstr>PowerPoint Presentation</vt:lpstr>
      <vt:lpstr>PowerPoint Presentation</vt:lpstr>
      <vt:lpstr>PowerPoint Presentation</vt:lpstr>
      <vt:lpstr> Liens On Title</vt:lpstr>
      <vt:lpstr>PowerPoint Presentation</vt:lpstr>
      <vt:lpstr>MARKET STUDY’S &amp; CAPITAL NEEDS ASSESMENT</vt:lpstr>
      <vt:lpstr>SUSTAINABLE BUILDING STANDARD</vt:lpstr>
      <vt:lpstr>SERVICE AMENITIES</vt:lpstr>
      <vt:lpstr>PowerPoint Presentation</vt:lpstr>
      <vt:lpstr>PowerPoint Presentation</vt:lpstr>
      <vt:lpstr>PowerPoint Presentation</vt:lpstr>
      <vt:lpstr>PowerPoint Presentation</vt:lpstr>
      <vt:lpstr>Site Amenity Point Category </vt:lpstr>
      <vt:lpstr>Site Amenity Point Category (continued) </vt:lpstr>
      <vt:lpstr>PowerPoint Presentation</vt:lpstr>
      <vt:lpstr>PowerPoint Presentation</vt:lpstr>
      <vt:lpstr>PowerPoint Presentation</vt:lpstr>
      <vt:lpstr>PowerPoint Presentation</vt:lpstr>
      <vt:lpstr>SCATTERED SITE APPLICATIONS</vt:lpstr>
      <vt:lpstr>Difficult to Develop Area (DDA) Project</vt:lpstr>
      <vt:lpstr>Difficult to Develop Area (DDA) Project (continued)</vt:lpstr>
      <vt:lpstr>RDA LOANS</vt:lpstr>
      <vt:lpstr>HARD CONSTRUCTION COSTS</vt:lpstr>
      <vt:lpstr>PowerPoint Presentation</vt:lpstr>
      <vt:lpstr>PowerPoint Presentation</vt:lpstr>
      <vt:lpstr>PERFORMANCE DEPOSIT CLARIFICATION</vt:lpstr>
      <vt:lpstr>HIGH COST PER UNIT</vt:lpstr>
    </vt:vector>
  </TitlesOfParts>
  <Company>California State Treasurer's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Hood, Leisa</dc:creator>
  <cp:lastModifiedBy>Tran, Krystal</cp:lastModifiedBy>
  <cp:revision>47</cp:revision>
  <cp:lastPrinted>2019-07-05T22:15:54Z</cp:lastPrinted>
  <dcterms:created xsi:type="dcterms:W3CDTF">2019-07-03T17:03:47Z</dcterms:created>
  <dcterms:modified xsi:type="dcterms:W3CDTF">2019-10-23T14:25:41Z</dcterms:modified>
</cp:coreProperties>
</file>