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6"/>
  </p:notesMasterIdLst>
  <p:sldIdLst>
    <p:sldId id="401" r:id="rId2"/>
    <p:sldId id="770" r:id="rId3"/>
    <p:sldId id="772" r:id="rId4"/>
    <p:sldId id="789" r:id="rId5"/>
    <p:sldId id="790" r:id="rId6"/>
    <p:sldId id="792" r:id="rId7"/>
    <p:sldId id="791" r:id="rId8"/>
    <p:sldId id="793" r:id="rId9"/>
    <p:sldId id="788" r:id="rId10"/>
    <p:sldId id="794" r:id="rId11"/>
    <p:sldId id="362" r:id="rId12"/>
    <p:sldId id="795" r:id="rId13"/>
    <p:sldId id="373" r:id="rId14"/>
    <p:sldId id="6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446" userDrawn="1">
          <p15:clr>
            <a:srgbClr val="A4A3A4"/>
          </p15:clr>
        </p15:guide>
        <p15:guide id="5" orient="horz" pos="232" userDrawn="1">
          <p15:clr>
            <a:srgbClr val="A4A3A4"/>
          </p15:clr>
        </p15:guide>
        <p15:guide id="6" orient="horz" pos="40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B3CC7-A0C4-6DD5-05B2-72F89E188820}" name="Samuel Castro" initials="SC" userId="4f7464c08c7aa06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E00"/>
    <a:srgbClr val="008000"/>
    <a:srgbClr val="ADD8E6"/>
    <a:srgbClr val="BFBFBF"/>
    <a:srgbClr val="000000"/>
    <a:srgbClr val="E6E6E6"/>
    <a:srgbClr val="EAB200"/>
    <a:srgbClr val="CEC2C2"/>
    <a:srgbClr val="80008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0" d="100"/>
          <a:sy n="40" d="100"/>
        </p:scale>
        <p:origin x="612" y="72"/>
      </p:cViewPr>
      <p:guideLst>
        <p:guide pos="7446"/>
        <p:guide orient="horz" pos="232"/>
        <p:guide orient="horz" pos="40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mith Greenaway" userId="7456cb7647bca696" providerId="LiveId" clId="{F98012E9-4B70-4C0E-970E-BF80641666CD}"/>
    <pc:docChg chg="modSld">
      <pc:chgData name="Emily Smith Greenaway" userId="7456cb7647bca696" providerId="LiveId" clId="{F98012E9-4B70-4C0E-970E-BF80641666CD}" dt="2023-07-07T20:38:29.822" v="6" actId="20577"/>
      <pc:docMkLst>
        <pc:docMk/>
      </pc:docMkLst>
      <pc:sldChg chg="modSp mod">
        <pc:chgData name="Emily Smith Greenaway" userId="7456cb7647bca696" providerId="LiveId" clId="{F98012E9-4B70-4C0E-970E-BF80641666CD}" dt="2023-07-07T20:38:29.822" v="6" actId="20577"/>
        <pc:sldMkLst>
          <pc:docMk/>
          <pc:sldMk cId="3863960472" sldId="373"/>
        </pc:sldMkLst>
        <pc:spChg chg="mod">
          <ac:chgData name="Emily Smith Greenaway" userId="7456cb7647bca696" providerId="LiveId" clId="{F98012E9-4B70-4C0E-970E-BF80641666CD}" dt="2023-07-07T20:38:29.822" v="6" actId="20577"/>
          <ac:spMkLst>
            <pc:docMk/>
            <pc:sldMk cId="3863960472" sldId="373"/>
            <ac:spMk id="6" creationId="{D13D4831-8619-28CF-AD65-3AD264AF6FD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c:f>
              <c:numCache>
                <c:formatCode>General</c:formatCode>
                <c:ptCount val="3"/>
                <c:pt idx="0">
                  <c:v>2020</c:v>
                </c:pt>
                <c:pt idx="1">
                  <c:v>2021</c:v>
                </c:pt>
                <c:pt idx="2">
                  <c:v>2022</c:v>
                </c:pt>
              </c:numCache>
            </c:numRef>
          </c:cat>
          <c:val>
            <c:numRef>
              <c:f>Sheet1!$B$3:$B$5</c:f>
              <c:numCache>
                <c:formatCode>#,##0</c:formatCode>
                <c:ptCount val="3"/>
                <c:pt idx="0">
                  <c:v>3475</c:v>
                </c:pt>
                <c:pt idx="1">
                  <c:v>6509</c:v>
                </c:pt>
                <c:pt idx="2">
                  <c:v>2015</c:v>
                </c:pt>
              </c:numCache>
            </c:numRef>
          </c:val>
          <c:extLst>
            <c:ext xmlns:c16="http://schemas.microsoft.com/office/drawing/2014/chart" uri="{C3380CC4-5D6E-409C-BE32-E72D297353CC}">
              <c16:uniqueId val="{00000000-D64E-4BCD-899A-F6D925702070}"/>
            </c:ext>
          </c:extLst>
        </c:ser>
        <c:dLbls>
          <c:showLegendKey val="0"/>
          <c:showVal val="0"/>
          <c:showCatName val="0"/>
          <c:showSerName val="0"/>
          <c:showPercent val="0"/>
          <c:showBubbleSize val="0"/>
        </c:dLbls>
        <c:gapWidth val="219"/>
        <c:overlap val="-27"/>
        <c:axId val="1156016080"/>
        <c:axId val="1156015120"/>
      </c:barChart>
      <c:catAx>
        <c:axId val="115601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1156015120"/>
        <c:crosses val="autoZero"/>
        <c:auto val="1"/>
        <c:lblAlgn val="ctr"/>
        <c:lblOffset val="100"/>
        <c:noMultiLvlLbl val="0"/>
      </c:catAx>
      <c:valAx>
        <c:axId val="11560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115601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c:f>
              <c:numCache>
                <c:formatCode>General</c:formatCode>
                <c:ptCount val="3"/>
                <c:pt idx="0">
                  <c:v>2020</c:v>
                </c:pt>
                <c:pt idx="1">
                  <c:v>2021</c:v>
                </c:pt>
                <c:pt idx="2">
                  <c:v>2022</c:v>
                </c:pt>
              </c:numCache>
            </c:numRef>
          </c:cat>
          <c:val>
            <c:numRef>
              <c:f>Sheet1!$B$3:$B$5</c:f>
              <c:numCache>
                <c:formatCode>#,##0</c:formatCode>
                <c:ptCount val="3"/>
                <c:pt idx="0">
                  <c:v>3475</c:v>
                </c:pt>
                <c:pt idx="1">
                  <c:v>6509</c:v>
                </c:pt>
                <c:pt idx="2">
                  <c:v>2015</c:v>
                </c:pt>
              </c:numCache>
            </c:numRef>
          </c:val>
          <c:extLst>
            <c:ext xmlns:c16="http://schemas.microsoft.com/office/drawing/2014/chart" uri="{C3380CC4-5D6E-409C-BE32-E72D297353CC}">
              <c16:uniqueId val="{00000000-99B0-4E71-B6A4-7C0C9E0931A6}"/>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Sheet1!$A$3:$A$5</c:f>
              <c:numCache>
                <c:formatCode>General</c:formatCode>
                <c:ptCount val="3"/>
                <c:pt idx="0">
                  <c:v>2020</c:v>
                </c:pt>
                <c:pt idx="1">
                  <c:v>2021</c:v>
                </c:pt>
                <c:pt idx="2">
                  <c:v>2022</c:v>
                </c:pt>
              </c:numCache>
            </c:numRef>
          </c:cat>
          <c:val>
            <c:numRef>
              <c:f>Sheet1!$C$3:$C$5</c:f>
              <c:numCache>
                <c:formatCode>#,##0</c:formatCode>
                <c:ptCount val="3"/>
                <c:pt idx="0">
                  <c:v>33464</c:v>
                </c:pt>
                <c:pt idx="1">
                  <c:v>38881</c:v>
                </c:pt>
                <c:pt idx="2">
                  <c:v>32295</c:v>
                </c:pt>
              </c:numCache>
            </c:numRef>
          </c:val>
          <c:extLst>
            <c:ext xmlns:c16="http://schemas.microsoft.com/office/drawing/2014/chart" uri="{C3380CC4-5D6E-409C-BE32-E72D297353CC}">
              <c16:uniqueId val="{00000001-99B0-4E71-B6A4-7C0C9E0931A6}"/>
            </c:ext>
          </c:extLst>
        </c:ser>
        <c:dLbls>
          <c:showLegendKey val="0"/>
          <c:showVal val="0"/>
          <c:showCatName val="0"/>
          <c:showSerName val="0"/>
          <c:showPercent val="0"/>
          <c:showBubbleSize val="0"/>
        </c:dLbls>
        <c:gapWidth val="219"/>
        <c:overlap val="-27"/>
        <c:axId val="1156016080"/>
        <c:axId val="1156015120"/>
      </c:barChart>
      <c:catAx>
        <c:axId val="115601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1156015120"/>
        <c:crosses val="autoZero"/>
        <c:auto val="1"/>
        <c:lblAlgn val="ctr"/>
        <c:lblOffset val="100"/>
        <c:noMultiLvlLbl val="0"/>
      </c:catAx>
      <c:valAx>
        <c:axId val="11560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115601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D0FD-94D7-4FDD-BA50-A9533207627C}"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A1E2-C7C9-4987-A366-4A6E53328B30}" type="slidenum">
              <a:rPr lang="en-US" smtClean="0"/>
              <a:t>‹#›</a:t>
            </a:fld>
            <a:endParaRPr lang="en-US"/>
          </a:p>
        </p:txBody>
      </p:sp>
    </p:spTree>
    <p:extLst>
      <p:ext uri="{BB962C8B-B14F-4D97-AF65-F5344CB8AC3E}">
        <p14:creationId xmlns:p14="http://schemas.microsoft.com/office/powerpoint/2010/main" val="217249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F532-7FB6-407E-B45A-F6A71DEAD7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ADDBB4-8672-4D9D-886A-D8A415C31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B06AE4-9A47-4972-AD09-C1DFA9912D9F}"/>
              </a:ext>
            </a:extLst>
          </p:cNvPr>
          <p:cNvSpPr>
            <a:spLocks noGrp="1"/>
          </p:cNvSpPr>
          <p:nvPr>
            <p:ph type="dt" sz="half" idx="10"/>
          </p:nvPr>
        </p:nvSpPr>
        <p:spPr/>
        <p:txBody>
          <a:bodyPr/>
          <a:lstStyle/>
          <a:p>
            <a:fld id="{80A92698-BA3F-40C4-A1AF-D8C58B8F44E1}" type="datetime1">
              <a:rPr lang="en-US" smtClean="0"/>
              <a:t>7/7/2023</a:t>
            </a:fld>
            <a:endParaRPr lang="en-US"/>
          </a:p>
        </p:txBody>
      </p:sp>
      <p:sp>
        <p:nvSpPr>
          <p:cNvPr id="5" name="Footer Placeholder 4">
            <a:extLst>
              <a:ext uri="{FF2B5EF4-FFF2-40B4-BE49-F238E27FC236}">
                <a16:creationId xmlns:a16="http://schemas.microsoft.com/office/drawing/2014/main" id="{968CF720-D45C-4A36-AD31-A6338FB1C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CCF95-65A9-4E86-9936-A549FACD2DA2}"/>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57032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D9AA-78EA-4916-851C-F2EC86304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E887BC-BE00-4D16-B12C-1F2027FBC7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32F08-489D-472B-952C-82AF2A48CC6E}"/>
              </a:ext>
            </a:extLst>
          </p:cNvPr>
          <p:cNvSpPr>
            <a:spLocks noGrp="1"/>
          </p:cNvSpPr>
          <p:nvPr>
            <p:ph type="dt" sz="half" idx="10"/>
          </p:nvPr>
        </p:nvSpPr>
        <p:spPr/>
        <p:txBody>
          <a:bodyPr/>
          <a:lstStyle/>
          <a:p>
            <a:fld id="{74EA8366-7B0A-4025-A971-E3A4D7C1FD80}" type="datetime1">
              <a:rPr lang="en-US" smtClean="0"/>
              <a:t>7/7/2023</a:t>
            </a:fld>
            <a:endParaRPr lang="en-US"/>
          </a:p>
        </p:txBody>
      </p:sp>
      <p:sp>
        <p:nvSpPr>
          <p:cNvPr id="5" name="Footer Placeholder 4">
            <a:extLst>
              <a:ext uri="{FF2B5EF4-FFF2-40B4-BE49-F238E27FC236}">
                <a16:creationId xmlns:a16="http://schemas.microsoft.com/office/drawing/2014/main" id="{F0CB0C48-B4D7-4841-B755-406F884CC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2443C-E8FD-419B-9086-FDEF03BA697C}"/>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144354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C23D7-056C-44DE-9B79-FDEA83FAF5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DC0F3D-C5D4-46E2-8546-ACBB2A069B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140D2-714E-4CC1-B9B6-81643098773D}"/>
              </a:ext>
            </a:extLst>
          </p:cNvPr>
          <p:cNvSpPr>
            <a:spLocks noGrp="1"/>
          </p:cNvSpPr>
          <p:nvPr>
            <p:ph type="dt" sz="half" idx="10"/>
          </p:nvPr>
        </p:nvSpPr>
        <p:spPr/>
        <p:txBody>
          <a:bodyPr/>
          <a:lstStyle/>
          <a:p>
            <a:fld id="{F0A79C6C-F098-4427-8BA9-3E3C66D1297B}" type="datetime1">
              <a:rPr lang="en-US" smtClean="0"/>
              <a:t>7/7/2023</a:t>
            </a:fld>
            <a:endParaRPr lang="en-US"/>
          </a:p>
        </p:txBody>
      </p:sp>
      <p:sp>
        <p:nvSpPr>
          <p:cNvPr id="5" name="Footer Placeholder 4">
            <a:extLst>
              <a:ext uri="{FF2B5EF4-FFF2-40B4-BE49-F238E27FC236}">
                <a16:creationId xmlns:a16="http://schemas.microsoft.com/office/drawing/2014/main" id="{85DE0DF5-DA3A-457A-B7B3-9711B225D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B1A65-E0AD-43DD-841E-828B7B4B21C5}"/>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132208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E9C8-8DB9-4F0D-BA14-C6EAE9D290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C210A-06B2-4D4F-B25D-3B64459D31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AF334-3CCC-4BC7-9E52-4DD4916624BF}"/>
              </a:ext>
            </a:extLst>
          </p:cNvPr>
          <p:cNvSpPr>
            <a:spLocks noGrp="1"/>
          </p:cNvSpPr>
          <p:nvPr>
            <p:ph type="dt" sz="half" idx="10"/>
          </p:nvPr>
        </p:nvSpPr>
        <p:spPr/>
        <p:txBody>
          <a:bodyPr/>
          <a:lstStyle/>
          <a:p>
            <a:fld id="{041798B8-A5E0-4B1D-89B8-7E3F0E1E6CC8}" type="datetime1">
              <a:rPr lang="en-US" smtClean="0"/>
              <a:t>7/7/2023</a:t>
            </a:fld>
            <a:endParaRPr lang="en-US"/>
          </a:p>
        </p:txBody>
      </p:sp>
      <p:sp>
        <p:nvSpPr>
          <p:cNvPr id="5" name="Footer Placeholder 4">
            <a:extLst>
              <a:ext uri="{FF2B5EF4-FFF2-40B4-BE49-F238E27FC236}">
                <a16:creationId xmlns:a16="http://schemas.microsoft.com/office/drawing/2014/main" id="{B18E74D1-237E-40B5-99D1-98D99A466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F3BDC-2414-4952-AF55-2193D25DD7FC}"/>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328267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7A17-CC34-4E34-BF23-B95271868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03730-2714-4244-AAFF-037B3CB0E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5FAF1A-6843-4872-9041-2082E5ABC966}"/>
              </a:ext>
            </a:extLst>
          </p:cNvPr>
          <p:cNvSpPr>
            <a:spLocks noGrp="1"/>
          </p:cNvSpPr>
          <p:nvPr>
            <p:ph type="dt" sz="half" idx="10"/>
          </p:nvPr>
        </p:nvSpPr>
        <p:spPr/>
        <p:txBody>
          <a:bodyPr/>
          <a:lstStyle/>
          <a:p>
            <a:fld id="{5A95E3F6-5942-4D2F-810C-778E66E59DBC}" type="datetime1">
              <a:rPr lang="en-US" smtClean="0"/>
              <a:t>7/7/2023</a:t>
            </a:fld>
            <a:endParaRPr lang="en-US"/>
          </a:p>
        </p:txBody>
      </p:sp>
      <p:sp>
        <p:nvSpPr>
          <p:cNvPr id="5" name="Footer Placeholder 4">
            <a:extLst>
              <a:ext uri="{FF2B5EF4-FFF2-40B4-BE49-F238E27FC236}">
                <a16:creationId xmlns:a16="http://schemas.microsoft.com/office/drawing/2014/main" id="{5BB700D9-C6BF-4EAE-B32D-63B55A026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F3ADA-B978-4C07-B6F8-FFC7553E0C0A}"/>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27856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D96E-457A-45E7-A05D-EA1829B46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C637C-EDEA-4915-AA63-795185DC25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5498E-D141-4619-95E6-AC4AE8B428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31924-4C2D-4C36-8D93-D493E708EE09}"/>
              </a:ext>
            </a:extLst>
          </p:cNvPr>
          <p:cNvSpPr>
            <a:spLocks noGrp="1"/>
          </p:cNvSpPr>
          <p:nvPr>
            <p:ph type="dt" sz="half" idx="10"/>
          </p:nvPr>
        </p:nvSpPr>
        <p:spPr/>
        <p:txBody>
          <a:bodyPr/>
          <a:lstStyle/>
          <a:p>
            <a:fld id="{10D88F3F-3FC2-4B16-8347-90E6332B25CC}" type="datetime1">
              <a:rPr lang="en-US" smtClean="0"/>
              <a:t>7/7/2023</a:t>
            </a:fld>
            <a:endParaRPr lang="en-US"/>
          </a:p>
        </p:txBody>
      </p:sp>
      <p:sp>
        <p:nvSpPr>
          <p:cNvPr id="6" name="Footer Placeholder 5">
            <a:extLst>
              <a:ext uri="{FF2B5EF4-FFF2-40B4-BE49-F238E27FC236}">
                <a16:creationId xmlns:a16="http://schemas.microsoft.com/office/drawing/2014/main" id="{D8EA9604-7363-4DFB-BB07-272615B4C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EFDA4-418B-4B55-B20E-95AD4C852840}"/>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339971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D43B-0F47-4BF0-81BC-1A7A3EF7A2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7CF0E4-00B5-4302-9352-E40A2233E2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AC176B-C079-47BF-A726-AF654BCA72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8217B-D364-4093-9EBF-A7EF17137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38A23E-07E4-4F7F-BACC-D9B36FC921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91449F-FF10-4D9E-93FF-F4CCB56084F4}"/>
              </a:ext>
            </a:extLst>
          </p:cNvPr>
          <p:cNvSpPr>
            <a:spLocks noGrp="1"/>
          </p:cNvSpPr>
          <p:nvPr>
            <p:ph type="dt" sz="half" idx="10"/>
          </p:nvPr>
        </p:nvSpPr>
        <p:spPr/>
        <p:txBody>
          <a:bodyPr/>
          <a:lstStyle/>
          <a:p>
            <a:fld id="{34E8973E-49C1-4B81-8625-CC9C7FD5B538}" type="datetime1">
              <a:rPr lang="en-US" smtClean="0"/>
              <a:t>7/7/2023</a:t>
            </a:fld>
            <a:endParaRPr lang="en-US"/>
          </a:p>
        </p:txBody>
      </p:sp>
      <p:sp>
        <p:nvSpPr>
          <p:cNvPr id="8" name="Footer Placeholder 7">
            <a:extLst>
              <a:ext uri="{FF2B5EF4-FFF2-40B4-BE49-F238E27FC236}">
                <a16:creationId xmlns:a16="http://schemas.microsoft.com/office/drawing/2014/main" id="{9292B8BA-C730-4A82-B267-EFF827354C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F62705-563F-47F1-A1DB-9EF4E762E00A}"/>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205657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66E0-605F-4DE5-B083-3A3D00310D0E}"/>
              </a:ext>
            </a:extLst>
          </p:cNvPr>
          <p:cNvSpPr>
            <a:spLocks noGrp="1"/>
          </p:cNvSpPr>
          <p:nvPr>
            <p:ph type="title"/>
          </p:nvPr>
        </p:nvSpPr>
        <p:spPr>
          <a:xfrm>
            <a:off x="328743" y="365126"/>
            <a:ext cx="11534514" cy="810532"/>
          </a:xfrm>
        </p:spPr>
        <p:txBody>
          <a:bodyPr>
            <a:normAutofit/>
          </a:bodyPr>
          <a:lstStyle>
            <a:lvl1pPr algn="ctr">
              <a:defRPr sz="4400">
                <a:solidFill>
                  <a:schemeClr val="tx1">
                    <a:lumMod val="75000"/>
                    <a:lumOff val="25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36CFDEE6-504B-48EF-8E0A-8FE5AC9F8C9F}"/>
              </a:ext>
            </a:extLst>
          </p:cNvPr>
          <p:cNvSpPr>
            <a:spLocks noGrp="1"/>
          </p:cNvSpPr>
          <p:nvPr>
            <p:ph type="dt" sz="half" idx="10"/>
          </p:nvPr>
        </p:nvSpPr>
        <p:spPr/>
        <p:txBody>
          <a:bodyPr/>
          <a:lstStyle/>
          <a:p>
            <a:fld id="{FFC835D5-741B-44DF-A9B4-F0F54A22B573}" type="datetime1">
              <a:rPr lang="en-US" smtClean="0"/>
              <a:t>7/7/2023</a:t>
            </a:fld>
            <a:endParaRPr lang="en-US"/>
          </a:p>
        </p:txBody>
      </p:sp>
      <p:sp>
        <p:nvSpPr>
          <p:cNvPr id="4" name="Footer Placeholder 3">
            <a:extLst>
              <a:ext uri="{FF2B5EF4-FFF2-40B4-BE49-F238E27FC236}">
                <a16:creationId xmlns:a16="http://schemas.microsoft.com/office/drawing/2014/main" id="{D1FEAA5A-0C85-421B-95F2-B33DA75F6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D94B9-3633-48DF-B82E-A94D75E54D31}"/>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27134150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67BFB-DB1F-49AF-A51D-8BB31974105E}"/>
              </a:ext>
            </a:extLst>
          </p:cNvPr>
          <p:cNvSpPr>
            <a:spLocks noGrp="1"/>
          </p:cNvSpPr>
          <p:nvPr>
            <p:ph type="dt" sz="half" idx="10"/>
          </p:nvPr>
        </p:nvSpPr>
        <p:spPr/>
        <p:txBody>
          <a:bodyPr/>
          <a:lstStyle/>
          <a:p>
            <a:fld id="{1EC34507-0879-496A-A3AF-0C4730C6E501}" type="datetime1">
              <a:rPr lang="en-US" smtClean="0"/>
              <a:t>7/7/2023</a:t>
            </a:fld>
            <a:endParaRPr lang="en-US"/>
          </a:p>
        </p:txBody>
      </p:sp>
      <p:sp>
        <p:nvSpPr>
          <p:cNvPr id="3" name="Footer Placeholder 2">
            <a:extLst>
              <a:ext uri="{FF2B5EF4-FFF2-40B4-BE49-F238E27FC236}">
                <a16:creationId xmlns:a16="http://schemas.microsoft.com/office/drawing/2014/main" id="{D45B6B24-6337-421C-9673-FC5A5EAC85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169D02-49EF-4DF5-9386-20F76BC76D5F}"/>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215174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2B48-F3C9-4481-AE94-AEF50C8E0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4739D6-2305-435F-8CA4-23DA2BA3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5D6636-5056-428C-8844-6A2C03EC9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D2673F-B498-4E91-BBA8-5621B0BC2FFA}"/>
              </a:ext>
            </a:extLst>
          </p:cNvPr>
          <p:cNvSpPr>
            <a:spLocks noGrp="1"/>
          </p:cNvSpPr>
          <p:nvPr>
            <p:ph type="dt" sz="half" idx="10"/>
          </p:nvPr>
        </p:nvSpPr>
        <p:spPr/>
        <p:txBody>
          <a:bodyPr/>
          <a:lstStyle/>
          <a:p>
            <a:fld id="{963DE1C7-A4D5-44F6-BE2F-CBD22DB27FDE}" type="datetime1">
              <a:rPr lang="en-US" smtClean="0"/>
              <a:t>7/7/2023</a:t>
            </a:fld>
            <a:endParaRPr lang="en-US"/>
          </a:p>
        </p:txBody>
      </p:sp>
      <p:sp>
        <p:nvSpPr>
          <p:cNvPr id="6" name="Footer Placeholder 5">
            <a:extLst>
              <a:ext uri="{FF2B5EF4-FFF2-40B4-BE49-F238E27FC236}">
                <a16:creationId xmlns:a16="http://schemas.microsoft.com/office/drawing/2014/main" id="{6C735AAA-4C5F-4B2B-92AD-4895B5FA1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00A0A-6BD8-4B45-8B6F-D3CDD91F0FC4}"/>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127646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F267-55F1-4D9B-A5A3-CF70D5EC1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5C72A0-6BB3-4BB9-A880-3B5F55139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E59DE5-32BF-41A8-A6B0-095FB4CBD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A12D63-662A-49B5-A5AD-A9A5CCA71413}"/>
              </a:ext>
            </a:extLst>
          </p:cNvPr>
          <p:cNvSpPr>
            <a:spLocks noGrp="1"/>
          </p:cNvSpPr>
          <p:nvPr>
            <p:ph type="dt" sz="half" idx="10"/>
          </p:nvPr>
        </p:nvSpPr>
        <p:spPr/>
        <p:txBody>
          <a:bodyPr/>
          <a:lstStyle/>
          <a:p>
            <a:fld id="{4A6454D9-394F-4929-9B80-4718369466B1}" type="datetime1">
              <a:rPr lang="en-US" smtClean="0"/>
              <a:t>7/7/2023</a:t>
            </a:fld>
            <a:endParaRPr lang="en-US"/>
          </a:p>
        </p:txBody>
      </p:sp>
      <p:sp>
        <p:nvSpPr>
          <p:cNvPr id="6" name="Footer Placeholder 5">
            <a:extLst>
              <a:ext uri="{FF2B5EF4-FFF2-40B4-BE49-F238E27FC236}">
                <a16:creationId xmlns:a16="http://schemas.microsoft.com/office/drawing/2014/main" id="{75EB1850-DF14-4143-87F9-D60BDDF30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26006-A324-44A9-83DD-6CF3D9BD06A2}"/>
              </a:ext>
            </a:extLst>
          </p:cNvPr>
          <p:cNvSpPr>
            <a:spLocks noGrp="1"/>
          </p:cNvSpPr>
          <p:nvPr>
            <p:ph type="sldNum" sz="quarter" idx="12"/>
          </p:nvPr>
        </p:nvSpPr>
        <p:spPr/>
        <p:txBody>
          <a:bodyPr/>
          <a:lstStyle/>
          <a:p>
            <a:fld id="{C1432F34-F544-4A82-90CC-BFA3EB49C303}" type="slidenum">
              <a:rPr lang="en-US" smtClean="0"/>
              <a:t>‹#›</a:t>
            </a:fld>
            <a:endParaRPr lang="en-US"/>
          </a:p>
        </p:txBody>
      </p:sp>
    </p:spTree>
    <p:extLst>
      <p:ext uri="{BB962C8B-B14F-4D97-AF65-F5344CB8AC3E}">
        <p14:creationId xmlns:p14="http://schemas.microsoft.com/office/powerpoint/2010/main" val="41981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B5D77-D464-45C8-A2CA-95DDF614E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A2B8D6-EB2A-4938-88D8-0E50D0D16E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8693D-8208-4F05-8908-85D99596B6C6}"/>
              </a:ext>
            </a:extLst>
          </p:cNvPr>
          <p:cNvSpPr>
            <a:spLocks noGrp="1"/>
          </p:cNvSpPr>
          <p:nvPr>
            <p:ph type="dt" sz="half" idx="2"/>
          </p:nvPr>
        </p:nvSpPr>
        <p:spPr>
          <a:xfrm>
            <a:off x="354869" y="644779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ECD9-3B10-43B7-BAC0-57CEE9624BB3}" type="datetime1">
              <a:rPr lang="en-US" smtClean="0"/>
              <a:t>7/7/2023</a:t>
            </a:fld>
            <a:endParaRPr lang="en-US"/>
          </a:p>
        </p:txBody>
      </p:sp>
      <p:sp>
        <p:nvSpPr>
          <p:cNvPr id="5" name="Footer Placeholder 4">
            <a:extLst>
              <a:ext uri="{FF2B5EF4-FFF2-40B4-BE49-F238E27FC236}">
                <a16:creationId xmlns:a16="http://schemas.microsoft.com/office/drawing/2014/main" id="{1E15D994-FC69-4E28-AF54-18B1753D1654}"/>
              </a:ext>
            </a:extLst>
          </p:cNvPr>
          <p:cNvSpPr>
            <a:spLocks noGrp="1"/>
          </p:cNvSpPr>
          <p:nvPr>
            <p:ph type="ftr" sz="quarter" idx="3"/>
          </p:nvPr>
        </p:nvSpPr>
        <p:spPr>
          <a:xfrm>
            <a:off x="4038600" y="644779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35D95D-4557-43FF-B96E-BE28F82D3F21}"/>
              </a:ext>
            </a:extLst>
          </p:cNvPr>
          <p:cNvSpPr>
            <a:spLocks noGrp="1"/>
          </p:cNvSpPr>
          <p:nvPr>
            <p:ph type="sldNum" sz="quarter" idx="4"/>
          </p:nvPr>
        </p:nvSpPr>
        <p:spPr>
          <a:xfrm>
            <a:off x="9120057" y="64477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32F34-F544-4A82-90CC-BFA3EB49C303}" type="slidenum">
              <a:rPr lang="en-US" smtClean="0"/>
              <a:t>‹#›</a:t>
            </a:fld>
            <a:endParaRPr lang="en-US"/>
          </a:p>
        </p:txBody>
      </p:sp>
    </p:spTree>
    <p:extLst>
      <p:ext uri="{BB962C8B-B14F-4D97-AF65-F5344CB8AC3E}">
        <p14:creationId xmlns:p14="http://schemas.microsoft.com/office/powerpoint/2010/main" val="320231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ildhealthdata.org/browse/survey/results?q=7208&amp;r=1" TargetMode="External"/><Relationship Id="rId2" Type="http://schemas.openxmlformats.org/officeDocument/2006/relationships/hyperlink" Target="https://www.ssa.gov/oact/STATS/SRVbeni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mithgre@usc.edu"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vermore.org/"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evermore.org/wp-content/uploads/2023/01/Evermore-Childhood-Report.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ench&#10;&#10;Description automatically generated">
            <a:extLst>
              <a:ext uri="{FF2B5EF4-FFF2-40B4-BE49-F238E27FC236}">
                <a16:creationId xmlns:a16="http://schemas.microsoft.com/office/drawing/2014/main" id="{A357EBF6-5B98-502D-7D4B-2DEB5AB81C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505" b="833"/>
          <a:stretch/>
        </p:blipFill>
        <p:spPr>
          <a:xfrm>
            <a:off x="4621813" y="0"/>
            <a:ext cx="7987951" cy="6857999"/>
          </a:xfrm>
          <a:prstGeom prst="rect">
            <a:avLst/>
          </a:prstGeom>
        </p:spPr>
      </p:pic>
      <p:sp>
        <p:nvSpPr>
          <p:cNvPr id="15" name="Rectangle 14">
            <a:extLst>
              <a:ext uri="{FF2B5EF4-FFF2-40B4-BE49-F238E27FC236}">
                <a16:creationId xmlns:a16="http://schemas.microsoft.com/office/drawing/2014/main" id="{6B7D7AF1-CAD6-492B-9364-249785643348}"/>
              </a:ext>
            </a:extLst>
          </p:cNvPr>
          <p:cNvSpPr/>
          <p:nvPr/>
        </p:nvSpPr>
        <p:spPr>
          <a:xfrm>
            <a:off x="0" y="0"/>
            <a:ext cx="4621813"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20" name="Rectangle 19">
            <a:extLst>
              <a:ext uri="{FF2B5EF4-FFF2-40B4-BE49-F238E27FC236}">
                <a16:creationId xmlns:a16="http://schemas.microsoft.com/office/drawing/2014/main" id="{ADE87271-3E4E-47A0-8998-F4AB45B4015A}"/>
              </a:ext>
            </a:extLst>
          </p:cNvPr>
          <p:cNvSpPr/>
          <p:nvPr/>
        </p:nvSpPr>
        <p:spPr>
          <a:xfrm>
            <a:off x="4621813" y="-31487"/>
            <a:ext cx="7987951" cy="6889487"/>
          </a:xfrm>
          <a:prstGeom prst="rect">
            <a:avLst/>
          </a:prstGeom>
          <a:solidFill>
            <a:schemeClr val="bg2">
              <a:lumMod val="1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10" name="Rectangle 9">
            <a:extLst>
              <a:ext uri="{FF2B5EF4-FFF2-40B4-BE49-F238E27FC236}">
                <a16:creationId xmlns:a16="http://schemas.microsoft.com/office/drawing/2014/main" id="{29A39B78-68C1-40BF-BE80-645B931F256D}"/>
              </a:ext>
            </a:extLst>
          </p:cNvPr>
          <p:cNvSpPr/>
          <p:nvPr/>
        </p:nvSpPr>
        <p:spPr>
          <a:xfrm>
            <a:off x="817801" y="1412488"/>
            <a:ext cx="7608023" cy="4546434"/>
          </a:xfrm>
          <a:prstGeom prst="rect">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13" name="Shape 88">
            <a:extLst>
              <a:ext uri="{FF2B5EF4-FFF2-40B4-BE49-F238E27FC236}">
                <a16:creationId xmlns:a16="http://schemas.microsoft.com/office/drawing/2014/main" id="{FA0736F7-2534-40A2-BA7B-797D91518AB1}"/>
              </a:ext>
            </a:extLst>
          </p:cNvPr>
          <p:cNvSpPr txBox="1">
            <a:spLocks/>
          </p:cNvSpPr>
          <p:nvPr/>
        </p:nvSpPr>
        <p:spPr>
          <a:xfrm>
            <a:off x="912395" y="1825635"/>
            <a:ext cx="7608023" cy="1212249"/>
          </a:xfrm>
          <a:prstGeom prst="rect">
            <a:avLst/>
          </a:prstGeom>
          <a:noFill/>
          <a:ln>
            <a:noFill/>
          </a:ln>
        </p:spPr>
        <p:txBody>
          <a:bodyPr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solidFill>
                  <a:prstClr val="black">
                    <a:lumMod val="75000"/>
                    <a:lumOff val="25000"/>
                  </a:prstClr>
                </a:solidFill>
                <a:latin typeface="Times New Roman" panose="02020603050405020304" pitchFamily="18" charset="0"/>
                <a:cs typeface="Times New Roman" panose="02020603050405020304" pitchFamily="18" charset="0"/>
              </a:rPr>
              <a:t>Demographic approaches to estimating the prevalence of COVID-19 bereaved children</a:t>
            </a:r>
            <a:endParaRPr kumimoji="0" lang="en-US" sz="280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mbria"/>
              <a:cs typeface="Times New Roman" panose="02020603050405020304" pitchFamily="18" charset="0"/>
              <a:sym typeface="Cambria"/>
            </a:endParaRPr>
          </a:p>
        </p:txBody>
      </p:sp>
      <p:sp>
        <p:nvSpPr>
          <p:cNvPr id="17" name="Shape 89">
            <a:extLst>
              <a:ext uri="{FF2B5EF4-FFF2-40B4-BE49-F238E27FC236}">
                <a16:creationId xmlns:a16="http://schemas.microsoft.com/office/drawing/2014/main" id="{F0530821-CC9A-41E4-BF0B-D56148EC9995}"/>
              </a:ext>
            </a:extLst>
          </p:cNvPr>
          <p:cNvSpPr txBox="1">
            <a:spLocks/>
          </p:cNvSpPr>
          <p:nvPr/>
        </p:nvSpPr>
        <p:spPr>
          <a:xfrm>
            <a:off x="1030757" y="3828344"/>
            <a:ext cx="6805303" cy="1720078"/>
          </a:xfrm>
          <a:prstGeom prst="rect">
            <a:avLst/>
          </a:prstGeom>
          <a:noFill/>
          <a:ln>
            <a:noFill/>
          </a:ln>
        </p:spPr>
        <p:txBody>
          <a:bodyPr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200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mbria"/>
                <a:cs typeface="Times New Roman" panose="02020603050405020304" pitchFamily="18" charset="0"/>
                <a:sym typeface="Cambria"/>
              </a:rPr>
              <a:t>Emily Smith-Greenaway </a:t>
            </a:r>
          </a:p>
          <a:p>
            <a:pPr marL="0" marR="0" lvl="0" indent="0" algn="l"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1800" i="0" u="none" strike="noStrike" kern="1200" cap="none" spc="0" normalizeH="0" baseline="0" noProof="0" dirty="0">
                <a:ln>
                  <a:noFill/>
                </a:ln>
                <a:effectLst/>
                <a:uLnTx/>
                <a:uFillTx/>
                <a:latin typeface="Times New Roman" panose="02020603050405020304" pitchFamily="18" charset="0"/>
                <a:ea typeface="Cambria"/>
                <a:cs typeface="Times New Roman" panose="02020603050405020304" pitchFamily="18" charset="0"/>
                <a:sym typeface="Cambria"/>
              </a:rPr>
              <a:t>Associate Professor </a:t>
            </a:r>
          </a:p>
          <a:p>
            <a:pPr marL="0" marR="0" lvl="0" indent="0" algn="l" defTabSz="914400" rtl="0" eaLnBrk="1" fontAlgn="auto" latinLnBrk="0" hangingPunct="1">
              <a:lnSpc>
                <a:spcPct val="90000"/>
              </a:lnSpc>
              <a:spcBef>
                <a:spcPts val="600"/>
              </a:spcBef>
              <a:spcAft>
                <a:spcPts val="0"/>
              </a:spcAft>
              <a:buClr>
                <a:prstClr val="black"/>
              </a:buClr>
              <a:buSzPct val="25000"/>
              <a:buFont typeface="Arial"/>
              <a:buNone/>
              <a:tabLst/>
              <a:defRPr/>
            </a:pPr>
            <a:r>
              <a:rPr lang="en-US" sz="1800" dirty="0">
                <a:latin typeface="Times New Roman" panose="02020603050405020304" pitchFamily="18" charset="0"/>
                <a:ea typeface="Cambria"/>
                <a:cs typeface="Times New Roman" panose="02020603050405020304" pitchFamily="18" charset="0"/>
                <a:sym typeface="Cambria"/>
              </a:rPr>
              <a:t>Sociology &amp; Spatial Sciences </a:t>
            </a:r>
          </a:p>
          <a:p>
            <a:pPr marL="0" marR="0" lvl="0" indent="0" algn="l"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1800" i="0" u="none" strike="noStrike" kern="1200" cap="none" spc="0" normalizeH="0" baseline="0" noProof="0" dirty="0">
                <a:ln>
                  <a:noFill/>
                </a:ln>
                <a:effectLst/>
                <a:uLnTx/>
                <a:uFillTx/>
                <a:latin typeface="Times New Roman" panose="02020603050405020304" pitchFamily="18" charset="0"/>
                <a:ea typeface="Cambria"/>
                <a:cs typeface="Times New Roman" panose="02020603050405020304" pitchFamily="18" charset="0"/>
                <a:sym typeface="Cambria"/>
              </a:rPr>
              <a:t>University of Southern California</a:t>
            </a:r>
          </a:p>
        </p:txBody>
      </p:sp>
      <p:cxnSp>
        <p:nvCxnSpPr>
          <p:cNvPr id="14" name="Straight Connector 13">
            <a:extLst>
              <a:ext uri="{FF2B5EF4-FFF2-40B4-BE49-F238E27FC236}">
                <a16:creationId xmlns:a16="http://schemas.microsoft.com/office/drawing/2014/main" id="{664D7D87-DEF7-4DB0-BF89-244606D9F990}"/>
              </a:ext>
            </a:extLst>
          </p:cNvPr>
          <p:cNvCxnSpPr>
            <a:cxnSpLocks/>
          </p:cNvCxnSpPr>
          <p:nvPr/>
        </p:nvCxnSpPr>
        <p:spPr>
          <a:xfrm>
            <a:off x="1030757" y="3027768"/>
            <a:ext cx="79866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23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0AA7C79-E7AD-B0F1-564C-914C1F3776FA}"/>
              </a:ext>
            </a:extLst>
          </p:cNvPr>
          <p:cNvGraphicFramePr>
            <a:graphicFrameLocks/>
          </p:cNvGraphicFramePr>
          <p:nvPr>
            <p:extLst>
              <p:ext uri="{D42A27DB-BD31-4B8C-83A1-F6EECF244321}">
                <p14:modId xmlns:p14="http://schemas.microsoft.com/office/powerpoint/2010/main" val="3315005467"/>
              </p:ext>
            </p:extLst>
          </p:nvPr>
        </p:nvGraphicFramePr>
        <p:xfrm>
          <a:off x="1089820" y="1344942"/>
          <a:ext cx="9204864" cy="528894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8A360D9D-2C90-0DC4-62E9-A1F438DF15FF}"/>
              </a:ext>
            </a:extLst>
          </p:cNvPr>
          <p:cNvSpPr>
            <a:spLocks noGrp="1"/>
          </p:cNvSpPr>
          <p:nvPr>
            <p:ph type="title"/>
          </p:nvPr>
        </p:nvSpPr>
        <p:spPr>
          <a:xfrm>
            <a:off x="328613" y="365125"/>
            <a:ext cx="11534775" cy="811213"/>
          </a:xfrm>
        </p:spPr>
        <p:txBody>
          <a:bodyPr>
            <a:normAutofit fontScale="90000"/>
          </a:bodyPr>
          <a:lstStyle/>
          <a:p>
            <a:r>
              <a:rPr lang="en-US" dirty="0"/>
              <a:t>Parentally bereaved children in California, by year </a:t>
            </a:r>
            <a:br>
              <a:rPr lang="en-US" dirty="0"/>
            </a:br>
            <a:r>
              <a:rPr lang="en-US" dirty="0"/>
              <a:t>(by COVID-19 and all-cause)</a:t>
            </a:r>
          </a:p>
        </p:txBody>
      </p:sp>
    </p:spTree>
    <p:extLst>
      <p:ext uri="{BB962C8B-B14F-4D97-AF65-F5344CB8AC3E}">
        <p14:creationId xmlns:p14="http://schemas.microsoft.com/office/powerpoint/2010/main" val="425749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4EBCC-9E27-6E8A-F9C0-2EA78BDF5834}"/>
              </a:ext>
            </a:extLst>
          </p:cNvPr>
          <p:cNvSpPr>
            <a:spLocks noGrp="1"/>
          </p:cNvSpPr>
          <p:nvPr>
            <p:ph idx="1"/>
          </p:nvPr>
        </p:nvSpPr>
        <p:spPr>
          <a:xfrm>
            <a:off x="35974" y="3491808"/>
            <a:ext cx="11333868" cy="3399601"/>
          </a:xfrm>
        </p:spPr>
        <p:txBody>
          <a:bodyPr>
            <a:noAutofit/>
          </a:bodyPr>
          <a:lstStyle/>
          <a:p>
            <a:pPr marL="457200" lvl="1" indent="0">
              <a:buNone/>
            </a:pPr>
            <a:endParaRPr lang="en-US" sz="18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pPr lvl="1"/>
            <a:r>
              <a:rPr lang="en-US" sz="1800" dirty="0">
                <a:solidFill>
                  <a:schemeClr val="tx1"/>
                </a:solidFill>
                <a:latin typeface="Palatino Linotype" panose="02040502050505030304" pitchFamily="18" charset="0"/>
                <a:ea typeface="Tahoma" panose="020B0604030504040204" pitchFamily="34" charset="0"/>
                <a:cs typeface="Tahoma" panose="020B0604030504040204" pitchFamily="34" charset="0"/>
              </a:rPr>
              <a:t>Data about 6-months + lagged </a:t>
            </a:r>
          </a:p>
          <a:p>
            <a:pPr lvl="1"/>
            <a:r>
              <a:rPr lang="en-US" sz="1800" dirty="0">
                <a:solidFill>
                  <a:schemeClr val="tx1"/>
                </a:solidFill>
                <a:latin typeface="Palatino Linotype" panose="02040502050505030304" pitchFamily="18" charset="0"/>
                <a:ea typeface="Tahoma" panose="020B0604030504040204" pitchFamily="34" charset="0"/>
                <a:cs typeface="Tahoma" panose="020B0604030504040204" pitchFamily="34" charset="0"/>
              </a:rPr>
              <a:t>Assumes parents and non-parents are similarly likely to die within age-race-ethnicity-geographic-year groups. </a:t>
            </a:r>
            <a:r>
              <a:rPr lang="en-US" sz="1800" b="0" i="0" u="none" strike="noStrike" baseline="0" dirty="0">
                <a:solidFill>
                  <a:schemeClr val="tx1"/>
                </a:solidFill>
                <a:latin typeface="Palatino Linotype" panose="02040502050505030304" pitchFamily="18" charset="0"/>
              </a:rPr>
              <a:t>Notably, research suggests that households with children were more likely to contract COVID-19 early in the pandemic than households without children, given children’s greater extra-household contact (e.g., school attendance). Any bias would lead to an underestimate of COVID-19 bereavement in 2020. </a:t>
            </a:r>
            <a:endParaRPr lang="en-US" sz="18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pPr lvl="1"/>
            <a:r>
              <a:rPr lang="en-US" sz="1800" dirty="0">
                <a:solidFill>
                  <a:schemeClr val="tx1"/>
                </a:solidFill>
                <a:latin typeface="Palatino Linotype" panose="02040502050505030304" pitchFamily="18" charset="0"/>
              </a:rPr>
              <a:t>I</a:t>
            </a:r>
            <a:r>
              <a:rPr lang="en-US" sz="1800" b="0" i="0" u="none" strike="noStrike" baseline="0" dirty="0">
                <a:solidFill>
                  <a:schemeClr val="tx1"/>
                </a:solidFill>
                <a:latin typeface="Palatino Linotype" panose="02040502050505030304" pitchFamily="18" charset="0"/>
              </a:rPr>
              <a:t>ncludes any co-resident parent, including biological parents, adoptive parents, and stepparents, in its calculations. </a:t>
            </a:r>
            <a:endParaRPr lang="en-US" sz="18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E98D2B2B-119B-0B01-491F-ACE8E7EF8778}"/>
              </a:ext>
            </a:extLst>
          </p:cNvPr>
          <p:cNvSpPr txBox="1">
            <a:spLocks/>
          </p:cNvSpPr>
          <p:nvPr/>
        </p:nvSpPr>
        <p:spPr>
          <a:xfrm>
            <a:off x="457080" y="2834488"/>
            <a:ext cx="11534514" cy="810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Garamond" panose="02020404030301010803" pitchFamily="18" charset="0"/>
                <a:ea typeface="+mj-ea"/>
                <a:cs typeface="+mj-cs"/>
              </a:defRPr>
            </a:lvl1pPr>
          </a:lstStyle>
          <a:p>
            <a:r>
              <a:rPr lang="en-US" dirty="0">
                <a:latin typeface="Palatino Linotype" panose="02040502050505030304" pitchFamily="18" charset="0"/>
              </a:rPr>
              <a:t>Limitations</a:t>
            </a:r>
          </a:p>
        </p:txBody>
      </p:sp>
      <p:sp>
        <p:nvSpPr>
          <p:cNvPr id="8" name="Title 1">
            <a:extLst>
              <a:ext uri="{FF2B5EF4-FFF2-40B4-BE49-F238E27FC236}">
                <a16:creationId xmlns:a16="http://schemas.microsoft.com/office/drawing/2014/main" id="{2DD7E42B-E5C2-93F8-BDE1-4A9C3AEA8C88}"/>
              </a:ext>
            </a:extLst>
          </p:cNvPr>
          <p:cNvSpPr>
            <a:spLocks noGrp="1"/>
          </p:cNvSpPr>
          <p:nvPr>
            <p:ph type="title"/>
          </p:nvPr>
        </p:nvSpPr>
        <p:spPr>
          <a:xfrm>
            <a:off x="457080" y="263025"/>
            <a:ext cx="11534514" cy="810532"/>
          </a:xfrm>
        </p:spPr>
        <p:txBody>
          <a:bodyPr/>
          <a:lstStyle/>
          <a:p>
            <a:pPr algn="l"/>
            <a:r>
              <a:rPr lang="en-US" dirty="0"/>
              <a:t>Strengths</a:t>
            </a:r>
          </a:p>
        </p:txBody>
      </p:sp>
      <p:sp>
        <p:nvSpPr>
          <p:cNvPr id="9" name="Content Placeholder 2">
            <a:extLst>
              <a:ext uri="{FF2B5EF4-FFF2-40B4-BE49-F238E27FC236}">
                <a16:creationId xmlns:a16="http://schemas.microsoft.com/office/drawing/2014/main" id="{446C9A18-F123-CACC-465C-783DC7452D1D}"/>
              </a:ext>
            </a:extLst>
          </p:cNvPr>
          <p:cNvSpPr txBox="1">
            <a:spLocks/>
          </p:cNvSpPr>
          <p:nvPr/>
        </p:nvSpPr>
        <p:spPr>
          <a:xfrm>
            <a:off x="457080" y="668291"/>
            <a:ext cx="10932815" cy="20655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Can produce tailored estimates at state (and even county!) level </a:t>
            </a:r>
          </a:p>
          <a:p>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Data publicly available </a:t>
            </a:r>
          </a:p>
          <a:p>
            <a:endPar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576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E37B25-52AF-331E-C7CB-7C9433976842}"/>
              </a:ext>
            </a:extLst>
          </p:cNvPr>
          <p:cNvSpPr/>
          <p:nvPr/>
        </p:nvSpPr>
        <p:spPr>
          <a:xfrm>
            <a:off x="6283050" y="1042876"/>
            <a:ext cx="5603074" cy="5200916"/>
          </a:xfrm>
          <a:prstGeom prst="rect">
            <a:avLst/>
          </a:prstGeom>
          <a:solidFill>
            <a:srgbClr val="E6E6E6"/>
          </a:solidFill>
          <a:ln>
            <a:solidFill>
              <a:schemeClr val="tx1"/>
            </a:solid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E523A17-1BD0-8B5F-D15D-41BAD0E3E936}"/>
              </a:ext>
            </a:extLst>
          </p:cNvPr>
          <p:cNvSpPr/>
          <p:nvPr/>
        </p:nvSpPr>
        <p:spPr>
          <a:xfrm>
            <a:off x="228600" y="1042876"/>
            <a:ext cx="5703217" cy="5200916"/>
          </a:xfrm>
          <a:prstGeom prst="rect">
            <a:avLst/>
          </a:prstGeom>
          <a:solidFill>
            <a:srgbClr val="E6E6E6"/>
          </a:solidFill>
          <a:ln>
            <a:solidFill>
              <a:schemeClr val="tx1"/>
            </a:solid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C61A97D-2834-1719-A7C3-37335F9D0016}"/>
              </a:ext>
            </a:extLst>
          </p:cNvPr>
          <p:cNvSpPr>
            <a:spLocks noGrp="1"/>
          </p:cNvSpPr>
          <p:nvPr>
            <p:ph type="title"/>
          </p:nvPr>
        </p:nvSpPr>
        <p:spPr>
          <a:xfrm>
            <a:off x="1496842" y="1270286"/>
            <a:ext cx="2740131" cy="766988"/>
          </a:xfrm>
        </p:spPr>
        <p:txBody>
          <a:bodyPr>
            <a:normAutofit/>
          </a:bodyPr>
          <a:lstStyle/>
          <a:p>
            <a:r>
              <a:rPr lang="en-US" sz="3500" dirty="0">
                <a:latin typeface="Palatino Linotype" panose="02040502050505030304" pitchFamily="18" charset="0"/>
              </a:rPr>
              <a:t>Strengths</a:t>
            </a:r>
          </a:p>
        </p:txBody>
      </p:sp>
      <p:sp>
        <p:nvSpPr>
          <p:cNvPr id="4" name="Content Placeholder 2">
            <a:extLst>
              <a:ext uri="{FF2B5EF4-FFF2-40B4-BE49-F238E27FC236}">
                <a16:creationId xmlns:a16="http://schemas.microsoft.com/office/drawing/2014/main" id="{1554F847-C69A-2959-6D1F-B6A50D33DE2C}"/>
              </a:ext>
            </a:extLst>
          </p:cNvPr>
          <p:cNvSpPr txBox="1">
            <a:spLocks/>
          </p:cNvSpPr>
          <p:nvPr/>
        </p:nvSpPr>
        <p:spPr>
          <a:xfrm>
            <a:off x="6260185" y="2019526"/>
            <a:ext cx="5871887" cy="37991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pPr lvl="1"/>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Data about 6—10 months + lagged </a:t>
            </a:r>
          </a:p>
          <a:p>
            <a:pPr lvl="1"/>
            <a:endPar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pPr lvl="1"/>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Assumes parents and non-parents are </a:t>
            </a:r>
          </a:p>
          <a:p>
            <a:pPr marL="457200" lvl="1" indent="0">
              <a:buNone/>
            </a:pPr>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similarly likely to die within age-race-ethnicity-geographic-year groups. </a:t>
            </a:r>
          </a:p>
          <a:p>
            <a:pPr lvl="1"/>
            <a:endPar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pPr lvl="1"/>
            <a:r>
              <a:rPr lang="en-US" sz="2000" dirty="0">
                <a:solidFill>
                  <a:schemeClr val="tx1"/>
                </a:solidFill>
                <a:latin typeface="Palatino Linotype" panose="02040502050505030304" pitchFamily="18" charset="0"/>
              </a:rPr>
              <a:t>I</a:t>
            </a:r>
            <a:r>
              <a:rPr lang="en-US" sz="2000" b="0" i="0" u="none" strike="noStrike" baseline="0" dirty="0">
                <a:solidFill>
                  <a:schemeClr val="tx1"/>
                </a:solidFill>
                <a:latin typeface="Palatino Linotype" panose="02040502050505030304" pitchFamily="18" charset="0"/>
              </a:rPr>
              <a:t>ncludes any </a:t>
            </a:r>
            <a:r>
              <a:rPr lang="en-US" sz="2000" b="0" i="1" u="none" strike="noStrike" baseline="0" dirty="0">
                <a:solidFill>
                  <a:schemeClr val="tx1"/>
                </a:solidFill>
                <a:latin typeface="Palatino Linotype" panose="02040502050505030304" pitchFamily="18" charset="0"/>
              </a:rPr>
              <a:t>co-resident</a:t>
            </a:r>
            <a:r>
              <a:rPr lang="en-US" sz="2000" b="0" i="0" u="none" strike="noStrike" baseline="0" dirty="0">
                <a:solidFill>
                  <a:schemeClr val="tx1"/>
                </a:solidFill>
                <a:latin typeface="Palatino Linotype" panose="02040502050505030304" pitchFamily="18" charset="0"/>
              </a:rPr>
              <a:t> ‘parent’, including biological parents, adoptive parents, and stepparents</a:t>
            </a:r>
            <a:r>
              <a:rPr lang="en-US" sz="2000" b="0" i="0" u="none" strike="noStrike" baseline="0">
                <a:solidFill>
                  <a:schemeClr val="tx1"/>
                </a:solidFill>
                <a:latin typeface="Palatino Linotype" panose="02040502050505030304" pitchFamily="18" charset="0"/>
              </a:rPr>
              <a:t>. </a:t>
            </a:r>
            <a:endPar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pPr marL="0" inden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B282CE02-7274-CB85-C9A8-5CB81E52ADD2}"/>
              </a:ext>
            </a:extLst>
          </p:cNvPr>
          <p:cNvSpPr txBox="1">
            <a:spLocks/>
          </p:cNvSpPr>
          <p:nvPr/>
        </p:nvSpPr>
        <p:spPr>
          <a:xfrm>
            <a:off x="7981407" y="1071408"/>
            <a:ext cx="2532014" cy="11647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lumMod val="75000"/>
                    <a:lumOff val="25000"/>
                  </a:schemeClr>
                </a:solidFill>
                <a:latin typeface="Garamond" panose="02020404030301010803" pitchFamily="18" charset="0"/>
                <a:ea typeface="+mj-ea"/>
                <a:cs typeface="+mj-cs"/>
              </a:defRPr>
            </a:lvl1pPr>
          </a:lstStyle>
          <a:p>
            <a:pPr algn="l"/>
            <a:r>
              <a:rPr lang="en-US" sz="3500" dirty="0">
                <a:latin typeface="Palatino Linotype" panose="02040502050505030304" pitchFamily="18" charset="0"/>
              </a:rPr>
              <a:t>Limitations</a:t>
            </a:r>
          </a:p>
        </p:txBody>
      </p:sp>
      <p:sp>
        <p:nvSpPr>
          <p:cNvPr id="6" name="Content Placeholder 2">
            <a:extLst>
              <a:ext uri="{FF2B5EF4-FFF2-40B4-BE49-F238E27FC236}">
                <a16:creationId xmlns:a16="http://schemas.microsoft.com/office/drawing/2014/main" id="{033CC831-8EC3-3734-A6E8-BD3042CE418F}"/>
              </a:ext>
            </a:extLst>
          </p:cNvPr>
          <p:cNvSpPr txBox="1">
            <a:spLocks/>
          </p:cNvSpPr>
          <p:nvPr/>
        </p:nvSpPr>
        <p:spPr>
          <a:xfrm>
            <a:off x="372285" y="1994920"/>
            <a:ext cx="5516885" cy="37991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Can produce tailored estimates at state (and even county!) level </a:t>
            </a:r>
          </a:p>
          <a:p>
            <a:endPar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endParaRPr>
          </a:p>
          <a:p>
            <a:r>
              <a:rPr lang="en-US" sz="2000" dirty="0">
                <a:solidFill>
                  <a:schemeClr val="tx1"/>
                </a:solidFill>
                <a:latin typeface="Palatino Linotype" panose="02040502050505030304" pitchFamily="18" charset="0"/>
                <a:ea typeface="Tahoma" panose="020B0604030504040204" pitchFamily="34" charset="0"/>
                <a:cs typeface="Tahoma" panose="020B0604030504040204" pitchFamily="34" charset="0"/>
              </a:rPr>
              <a:t>Data publicly available </a:t>
            </a:r>
          </a:p>
          <a:p>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225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3D4831-8619-28CF-AD65-3AD264AF6FDD}"/>
              </a:ext>
            </a:extLst>
          </p:cNvPr>
          <p:cNvSpPr>
            <a:spLocks noGrp="1"/>
          </p:cNvSpPr>
          <p:nvPr>
            <p:ph type="title"/>
          </p:nvPr>
        </p:nvSpPr>
        <p:spPr>
          <a:xfrm>
            <a:off x="469929" y="329197"/>
            <a:ext cx="10515600" cy="1325563"/>
          </a:xfrm>
        </p:spPr>
        <p:txBody>
          <a:bodyPr/>
          <a:lstStyle/>
          <a:p>
            <a:r>
              <a:rPr lang="en-US"/>
              <a:t>Other sources—</a:t>
            </a:r>
            <a:r>
              <a:rPr lang="en-US" dirty="0"/>
              <a:t>patchwork approach? </a:t>
            </a:r>
          </a:p>
        </p:txBody>
      </p:sp>
      <p:sp>
        <p:nvSpPr>
          <p:cNvPr id="7" name="Content Placeholder 6">
            <a:extLst>
              <a:ext uri="{FF2B5EF4-FFF2-40B4-BE49-F238E27FC236}">
                <a16:creationId xmlns:a16="http://schemas.microsoft.com/office/drawing/2014/main" id="{F26653FC-992E-67BD-9E99-C37B2041D0DF}"/>
              </a:ext>
            </a:extLst>
          </p:cNvPr>
          <p:cNvSpPr>
            <a:spLocks noGrp="1"/>
          </p:cNvSpPr>
          <p:nvPr>
            <p:ph idx="1"/>
          </p:nvPr>
        </p:nvSpPr>
        <p:spPr>
          <a:xfrm>
            <a:off x="469929" y="1460500"/>
            <a:ext cx="11857383" cy="5032375"/>
          </a:xfrm>
        </p:spPr>
        <p:txBody>
          <a:bodyPr>
            <a:noAutofit/>
          </a:bodyPr>
          <a:lstStyle/>
          <a:p>
            <a:r>
              <a:rPr lang="en-US" sz="1400" dirty="0">
                <a:solidFill>
                  <a:schemeClr val="tx1"/>
                </a:solidFill>
                <a:latin typeface="Palatino Linotype" panose="02040502050505030304" pitchFamily="18" charset="0"/>
              </a:rPr>
              <a:t>US Foster system data AFCARS – state-specific report (2021 fiscal year available) </a:t>
            </a:r>
          </a:p>
          <a:p>
            <a:pPr lvl="1"/>
            <a:r>
              <a:rPr lang="en-US" sz="1400" dirty="0">
                <a:solidFill>
                  <a:schemeClr val="tx1"/>
                </a:solidFill>
                <a:latin typeface="Palatino Linotype" panose="02040502050505030304" pitchFamily="18" charset="0"/>
              </a:rPr>
              <a:t>Only 64 children entering from parental death in 2021 </a:t>
            </a:r>
          </a:p>
          <a:p>
            <a:r>
              <a:rPr lang="en-US" sz="1400" dirty="0">
                <a:solidFill>
                  <a:schemeClr val="tx1"/>
                </a:solidFill>
                <a:latin typeface="Palatino Linotype" panose="02040502050505030304" pitchFamily="18" charset="0"/>
              </a:rPr>
              <a:t>Social Security beneficiary data</a:t>
            </a:r>
          </a:p>
          <a:p>
            <a:pPr lvl="1"/>
            <a:r>
              <a:rPr lang="en-US" sz="1400" dirty="0">
                <a:solidFill>
                  <a:schemeClr val="tx1"/>
                </a:solidFill>
                <a:latin typeface="Palatino Linotype" panose="02040502050505030304" pitchFamily="18" charset="0"/>
                <a:hlinkClick r:id="rId2">
                  <a:extLst>
                    <a:ext uri="{A12FA001-AC4F-418D-AE19-62706E023703}">
                      <ahyp:hlinkClr xmlns:ahyp="http://schemas.microsoft.com/office/drawing/2018/hyperlinkcolor" val="tx"/>
                    </a:ext>
                  </a:extLst>
                </a:hlinkClick>
              </a:rPr>
              <a:t>https://www.ssa.gov/oact/STATS/SRVbenies.html</a:t>
            </a:r>
            <a:endParaRPr lang="en-US" sz="1400" dirty="0">
              <a:solidFill>
                <a:schemeClr val="tx1"/>
              </a:solidFill>
              <a:latin typeface="Palatino Linotype" panose="02040502050505030304" pitchFamily="18" charset="0"/>
            </a:endParaRPr>
          </a:p>
          <a:p>
            <a:pPr lvl="1"/>
            <a:r>
              <a:rPr lang="en-US" sz="1400" dirty="0">
                <a:solidFill>
                  <a:schemeClr val="tx1"/>
                </a:solidFill>
                <a:latin typeface="Palatino Linotype" panose="02040502050505030304" pitchFamily="18" charset="0"/>
              </a:rPr>
              <a:t>State specific estimates: </a:t>
            </a:r>
            <a:r>
              <a:rPr lang="en-US" sz="1400" i="0" u="none" strike="noStrike" dirty="0">
                <a:solidFill>
                  <a:schemeClr val="tx1"/>
                </a:solidFill>
                <a:effectLst/>
                <a:latin typeface="Palatino Linotype" panose="02040502050505030304" pitchFamily="18" charset="0"/>
              </a:rPr>
              <a:t>158,316 children receiving benefits in California, December 2021 </a:t>
            </a:r>
          </a:p>
          <a:p>
            <a:pPr lvl="1"/>
            <a:r>
              <a:rPr lang="en-US" sz="1400" i="0" u="none" strike="noStrike" baseline="0" dirty="0">
                <a:solidFill>
                  <a:schemeClr val="tx1"/>
                </a:solidFill>
                <a:latin typeface="Palatino Linotype" panose="02040502050505030304" pitchFamily="18" charset="0"/>
              </a:rPr>
              <a:t>Yet, </a:t>
            </a:r>
            <a:r>
              <a:rPr lang="en-US" sz="1400" b="0" i="0" u="none" strike="noStrike" baseline="0" dirty="0">
                <a:solidFill>
                  <a:srgbClr val="000000"/>
                </a:solidFill>
                <a:latin typeface="Palatino Linotype" panose="02040502050505030304" pitchFamily="18" charset="0"/>
              </a:rPr>
              <a:t>Of the nation’s two million children who have a deceased biological mother or father, only an estimated 45 percent receive Social Security benefits. The number of fully orphaned children receiving the benefit is similarly low—estimated at 49 percent. </a:t>
            </a:r>
            <a:endParaRPr lang="en-US" sz="1400" dirty="0">
              <a:solidFill>
                <a:schemeClr val="tx1"/>
              </a:solidFill>
              <a:latin typeface="Palatino Linotype" panose="02040502050505030304" pitchFamily="18" charset="0"/>
            </a:endParaRPr>
          </a:p>
          <a:p>
            <a:r>
              <a:rPr lang="en-US" sz="1400" dirty="0">
                <a:solidFill>
                  <a:schemeClr val="tx1"/>
                </a:solidFill>
                <a:latin typeface="Palatino Linotype" panose="02040502050505030304" pitchFamily="18" charset="0"/>
              </a:rPr>
              <a:t>Weaver, Survey of Income and Program Participation</a:t>
            </a:r>
          </a:p>
          <a:p>
            <a:pPr lvl="1"/>
            <a:r>
              <a:rPr lang="en-US" sz="1400" i="0" u="none" strike="noStrike" baseline="0" dirty="0">
                <a:solidFill>
                  <a:schemeClr val="tx1"/>
                </a:solidFill>
                <a:latin typeface="Palatino Linotype" panose="02040502050505030304" pitchFamily="18" charset="0"/>
              </a:rPr>
              <a:t>“Parental Mortality and Outcomes Among Minor and Adult Children,” Population Review 58, no. 2 (September 2019), </a:t>
            </a:r>
            <a:r>
              <a:rPr lang="en-US" sz="1400" i="0" u="sng" strike="noStrike" baseline="0" dirty="0">
                <a:solidFill>
                  <a:schemeClr val="tx1"/>
                </a:solidFill>
                <a:latin typeface="Palatino Linotype" panose="02040502050505030304" pitchFamily="18" charset="0"/>
              </a:rPr>
              <a:t>https://papers.ssrn.com/sol3/papers.cfm?abstract_id=3471209. </a:t>
            </a:r>
            <a:endParaRPr lang="en-US" sz="1400" dirty="0">
              <a:solidFill>
                <a:schemeClr val="tx1"/>
              </a:solidFill>
              <a:latin typeface="Palatino Linotype" panose="02040502050505030304" pitchFamily="18" charset="0"/>
            </a:endParaRPr>
          </a:p>
          <a:p>
            <a:r>
              <a:rPr lang="en-US" sz="1400" dirty="0">
                <a:solidFill>
                  <a:schemeClr val="tx1"/>
                </a:solidFill>
                <a:latin typeface="Palatino Linotype" panose="02040502050505030304" pitchFamily="18" charset="0"/>
              </a:rPr>
              <a:t>National Survey of Child’s Health</a:t>
            </a:r>
          </a:p>
          <a:p>
            <a:pPr lvl="1"/>
            <a:r>
              <a:rPr lang="en-US" sz="1400" u="sng" dirty="0">
                <a:solidFill>
                  <a:schemeClr val="tx1"/>
                </a:solidFill>
                <a:latin typeface="Palatino Linotype" panose="02040502050505030304" pitchFamily="18" charset="0"/>
                <a:hlinkClick r:id="rId3">
                  <a:extLst>
                    <a:ext uri="{A12FA001-AC4F-418D-AE19-62706E023703}">
                      <ahyp:hlinkClr xmlns:ahyp="http://schemas.microsoft.com/office/drawing/2018/hyperlinkcolor" val="tx"/>
                    </a:ext>
                  </a:extLst>
                </a:hlinkClick>
              </a:rPr>
              <a:t>State-level findings </a:t>
            </a:r>
          </a:p>
          <a:p>
            <a:pPr lvl="1"/>
            <a:r>
              <a:rPr lang="en-US" sz="1400" dirty="0">
                <a:solidFill>
                  <a:schemeClr val="tx1"/>
                </a:solidFill>
                <a:latin typeface="Palatino Linotype" panose="02040502050505030304" pitchFamily="18" charset="0"/>
                <a:hlinkClick r:id="rId3">
                  <a:extLst>
                    <a:ext uri="{A12FA001-AC4F-418D-AE19-62706E023703}">
                      <ahyp:hlinkClr xmlns:ahyp="http://schemas.microsoft.com/office/drawing/2018/hyperlinkcolor" val="tx"/>
                    </a:ext>
                  </a:extLst>
                </a:hlinkClick>
              </a:rPr>
              <a:t>https://www.childhealthdata.org/browse/survey/results?q=7208&amp;r=1</a:t>
            </a:r>
            <a:endParaRPr lang="en-US" sz="1400" dirty="0">
              <a:solidFill>
                <a:schemeClr val="tx1"/>
              </a:solidFill>
              <a:latin typeface="Palatino Linotype" panose="02040502050505030304" pitchFamily="18" charset="0"/>
            </a:endParaRPr>
          </a:p>
          <a:p>
            <a:pPr lvl="1"/>
            <a:r>
              <a:rPr lang="en-US" sz="1400" dirty="0">
                <a:solidFill>
                  <a:schemeClr val="tx1"/>
                </a:solidFill>
                <a:latin typeface="Palatino Linotype" panose="02040502050505030304" pitchFamily="18" charset="0"/>
              </a:rPr>
              <a:t>2.5% prevalence among under 18s, 2018-2019 in California </a:t>
            </a:r>
          </a:p>
          <a:p>
            <a:pPr lvl="1"/>
            <a:r>
              <a:rPr lang="en-US" sz="1400" dirty="0">
                <a:solidFill>
                  <a:schemeClr val="tx1"/>
                </a:solidFill>
                <a:latin typeface="Palatino Linotype" panose="02040502050505030304" pitchFamily="18" charset="0"/>
              </a:rPr>
              <a:t>Backing out incidence (as function of prevalence/duration): </a:t>
            </a:r>
            <a:r>
              <a:rPr lang="en-US" sz="1400" dirty="0">
                <a:solidFill>
                  <a:schemeClr val="tx1"/>
                </a:solidFill>
                <a:effectLst/>
                <a:latin typeface="Palatino Linotype" panose="02040502050505030304" pitchFamily="18" charset="0"/>
              </a:rPr>
              <a:t>~0.138% per year</a:t>
            </a:r>
          </a:p>
          <a:p>
            <a:pPr lvl="1"/>
            <a:r>
              <a:rPr lang="en-US" sz="1400" dirty="0">
                <a:solidFill>
                  <a:schemeClr val="tx1"/>
                </a:solidFill>
                <a:latin typeface="Palatino Linotype" panose="02040502050505030304" pitchFamily="18" charset="0"/>
              </a:rPr>
              <a:t>1.9% prevalence among under 18s, 2020-21 in California </a:t>
            </a:r>
          </a:p>
          <a:p>
            <a:pPr lvl="1"/>
            <a:r>
              <a:rPr lang="en-US" sz="1400" dirty="0">
                <a:solidFill>
                  <a:schemeClr val="tx1"/>
                </a:solidFill>
                <a:latin typeface="Palatino Linotype" panose="02040502050505030304" pitchFamily="18" charset="0"/>
              </a:rPr>
              <a:t>Backing out incidence (as function of prevalence/duration): </a:t>
            </a:r>
            <a:r>
              <a:rPr lang="en-US" sz="1400" dirty="0">
                <a:solidFill>
                  <a:schemeClr val="tx1"/>
                </a:solidFill>
                <a:effectLst/>
                <a:latin typeface="Palatino Linotype" panose="02040502050505030304" pitchFamily="18" charset="0"/>
              </a:rPr>
              <a:t>~0.105% per year</a:t>
            </a:r>
          </a:p>
          <a:p>
            <a:pPr lvl="1"/>
            <a:r>
              <a:rPr lang="en-US" sz="1400" dirty="0">
                <a:solidFill>
                  <a:schemeClr val="tx1"/>
                </a:solidFill>
                <a:latin typeface="Palatino Linotype" panose="02040502050505030304" pitchFamily="18" charset="0"/>
              </a:rPr>
              <a:t>Indirectly estimate fraction of deaths attributable to COVID-19? </a:t>
            </a:r>
          </a:p>
        </p:txBody>
      </p:sp>
    </p:spTree>
    <p:extLst>
      <p:ext uri="{BB962C8B-B14F-4D97-AF65-F5344CB8AC3E}">
        <p14:creationId xmlns:p14="http://schemas.microsoft.com/office/powerpoint/2010/main" val="386396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crowd&#10;&#10;Description automatically generated">
            <a:extLst>
              <a:ext uri="{FF2B5EF4-FFF2-40B4-BE49-F238E27FC236}">
                <a16:creationId xmlns:a16="http://schemas.microsoft.com/office/drawing/2014/main" id="{6D3F846C-331E-DA72-7E89-0D9087F6EB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068" t="30412" b="-1"/>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FDA6697-36E5-5EDE-DB56-B566D204B8C2}"/>
              </a:ext>
            </a:extLst>
          </p:cNvPr>
          <p:cNvSpPr/>
          <p:nvPr/>
        </p:nvSpPr>
        <p:spPr>
          <a:xfrm>
            <a:off x="0" y="-18779"/>
            <a:ext cx="12192000" cy="685800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8" name="Rectangle 7">
            <a:extLst>
              <a:ext uri="{FF2B5EF4-FFF2-40B4-BE49-F238E27FC236}">
                <a16:creationId xmlns:a16="http://schemas.microsoft.com/office/drawing/2014/main" id="{442F0920-2CE9-09A2-D6CB-F60E6363322E}"/>
              </a:ext>
            </a:extLst>
          </p:cNvPr>
          <p:cNvSpPr/>
          <p:nvPr/>
        </p:nvSpPr>
        <p:spPr>
          <a:xfrm>
            <a:off x="4012733" y="1017641"/>
            <a:ext cx="4166534" cy="707886"/>
          </a:xfrm>
          <a:prstGeom prst="rect">
            <a:avLst/>
          </a:prstGeom>
        </p:spPr>
        <p:txBody>
          <a:bodyPr wrap="square">
            <a:spAutoFit/>
          </a:bodyPr>
          <a:lstStyle/>
          <a:p>
            <a:pPr marL="2032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Thank you </a:t>
            </a:r>
          </a:p>
        </p:txBody>
      </p:sp>
      <p:cxnSp>
        <p:nvCxnSpPr>
          <p:cNvPr id="9" name="Straight Connector 8">
            <a:extLst>
              <a:ext uri="{FF2B5EF4-FFF2-40B4-BE49-F238E27FC236}">
                <a16:creationId xmlns:a16="http://schemas.microsoft.com/office/drawing/2014/main" id="{BC9DB6CC-E327-98BB-B8DB-E5190E5D167D}"/>
              </a:ext>
            </a:extLst>
          </p:cNvPr>
          <p:cNvCxnSpPr>
            <a:cxnSpLocks/>
          </p:cNvCxnSpPr>
          <p:nvPr/>
        </p:nvCxnSpPr>
        <p:spPr>
          <a:xfrm>
            <a:off x="1430867" y="1920634"/>
            <a:ext cx="933026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FDCE83-CFD1-AB59-0C48-2A43E7275AEF}"/>
              </a:ext>
            </a:extLst>
          </p:cNvPr>
          <p:cNvSpPr txBox="1"/>
          <p:nvPr/>
        </p:nvSpPr>
        <p:spPr>
          <a:xfrm>
            <a:off x="5634230" y="2401385"/>
            <a:ext cx="33109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smithgre@usc.edu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grpSp>
        <p:nvGrpSpPr>
          <p:cNvPr id="12" name="Group 11">
            <a:extLst>
              <a:ext uri="{FF2B5EF4-FFF2-40B4-BE49-F238E27FC236}">
                <a16:creationId xmlns:a16="http://schemas.microsoft.com/office/drawing/2014/main" id="{C0F642C2-3AE7-9285-FCF8-D29EA8BFB7CB}"/>
              </a:ext>
            </a:extLst>
          </p:cNvPr>
          <p:cNvGrpSpPr/>
          <p:nvPr/>
        </p:nvGrpSpPr>
        <p:grpSpPr>
          <a:xfrm>
            <a:off x="5309418" y="2455432"/>
            <a:ext cx="396329" cy="428764"/>
            <a:chOff x="3938324" y="4485778"/>
            <a:chExt cx="540000" cy="540000"/>
          </a:xfrm>
        </p:grpSpPr>
        <p:sp>
          <p:nvSpPr>
            <p:cNvPr id="13" name="Oval 12">
              <a:extLst>
                <a:ext uri="{FF2B5EF4-FFF2-40B4-BE49-F238E27FC236}">
                  <a16:creationId xmlns:a16="http://schemas.microsoft.com/office/drawing/2014/main" id="{FBF14B34-9D22-ED1D-C5DD-4702BBE07D7B}"/>
                </a:ext>
              </a:extLst>
            </p:cNvPr>
            <p:cNvSpPr/>
            <p:nvPr/>
          </p:nvSpPr>
          <p:spPr>
            <a:xfrm>
              <a:off x="3938324" y="4485778"/>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D7BFEB80-C2D3-A1C1-A87C-E99CB64B5431}"/>
                </a:ext>
              </a:extLst>
            </p:cNvPr>
            <p:cNvGrpSpPr/>
            <p:nvPr/>
          </p:nvGrpSpPr>
          <p:grpSpPr>
            <a:xfrm>
              <a:off x="4070877" y="4659418"/>
              <a:ext cx="274894" cy="192720"/>
              <a:chOff x="-1172689" y="2145324"/>
              <a:chExt cx="505258" cy="382810"/>
            </a:xfrm>
            <a:solidFill>
              <a:schemeClr val="bg1"/>
            </a:solidFill>
          </p:grpSpPr>
          <p:sp>
            <p:nvSpPr>
              <p:cNvPr id="15" name="Freeform: Shape 15">
                <a:extLst>
                  <a:ext uri="{FF2B5EF4-FFF2-40B4-BE49-F238E27FC236}">
                    <a16:creationId xmlns:a16="http://schemas.microsoft.com/office/drawing/2014/main" id="{9ED68F4D-9E5C-76A9-4CAC-D3BF2551E084}"/>
                  </a:ext>
                </a:extLst>
              </p:cNvPr>
              <p:cNvSpPr/>
              <p:nvPr/>
            </p:nvSpPr>
            <p:spPr>
              <a:xfrm>
                <a:off x="-1121663" y="2195587"/>
                <a:ext cx="399317" cy="179188"/>
              </a:xfrm>
              <a:custGeom>
                <a:avLst/>
                <a:gdLst>
                  <a:gd name="connsiteX0" fmla="*/ 388304 w 399316"/>
                  <a:gd name="connsiteY0" fmla="*/ 2711 h 179187"/>
                  <a:gd name="connsiteX1" fmla="*/ 218887 w 399316"/>
                  <a:gd name="connsiteY1" fmla="*/ 155004 h 179187"/>
                  <a:gd name="connsiteX2" fmla="*/ 187227 w 399316"/>
                  <a:gd name="connsiteY2" fmla="*/ 155004 h 179187"/>
                  <a:gd name="connsiteX3" fmla="*/ 17836 w 399316"/>
                  <a:gd name="connsiteY3" fmla="*/ 2711 h 179187"/>
                  <a:gd name="connsiteX4" fmla="*/ 2743 w 399316"/>
                  <a:gd name="connsiteY4" fmla="*/ 3558 h 179187"/>
                  <a:gd name="connsiteX5" fmla="*/ 3534 w 399316"/>
                  <a:gd name="connsiteY5" fmla="*/ 18748 h 179187"/>
                  <a:gd name="connsiteX6" fmla="*/ 172950 w 399316"/>
                  <a:gd name="connsiteY6" fmla="*/ 171033 h 179187"/>
                  <a:gd name="connsiteX7" fmla="*/ 203061 w 399316"/>
                  <a:gd name="connsiteY7" fmla="*/ 182346 h 179187"/>
                  <a:gd name="connsiteX8" fmla="*/ 233165 w 399316"/>
                  <a:gd name="connsiteY8" fmla="*/ 171033 h 179187"/>
                  <a:gd name="connsiteX9" fmla="*/ 402606 w 399316"/>
                  <a:gd name="connsiteY9" fmla="*/ 18748 h 179187"/>
                  <a:gd name="connsiteX10" fmla="*/ 403396 w 399316"/>
                  <a:gd name="connsiteY10" fmla="*/ 3558 h 179187"/>
                  <a:gd name="connsiteX11" fmla="*/ 388304 w 399316"/>
                  <a:gd name="connsiteY11" fmla="*/ 2711 h 179187"/>
                  <a:gd name="connsiteX12" fmla="*/ 388304 w 399316"/>
                  <a:gd name="connsiteY12" fmla="*/ 2711 h 17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316" h="179187">
                    <a:moveTo>
                      <a:pt x="388304" y="2711"/>
                    </a:moveTo>
                    <a:lnTo>
                      <a:pt x="218887" y="155004"/>
                    </a:lnTo>
                    <a:cubicBezTo>
                      <a:pt x="210159" y="162912"/>
                      <a:pt x="195963" y="162912"/>
                      <a:pt x="187227" y="155004"/>
                    </a:cubicBezTo>
                    <a:lnTo>
                      <a:pt x="17836" y="2711"/>
                    </a:lnTo>
                    <a:cubicBezTo>
                      <a:pt x="13459" y="-1134"/>
                      <a:pt x="6704" y="-710"/>
                      <a:pt x="2743" y="3558"/>
                    </a:cubicBezTo>
                    <a:cubicBezTo>
                      <a:pt x="-1209" y="8070"/>
                      <a:pt x="-843" y="14684"/>
                      <a:pt x="3534" y="18748"/>
                    </a:cubicBezTo>
                    <a:lnTo>
                      <a:pt x="172950" y="171033"/>
                    </a:lnTo>
                    <a:cubicBezTo>
                      <a:pt x="181401" y="178526"/>
                      <a:pt x="192215" y="182346"/>
                      <a:pt x="203061" y="182346"/>
                    </a:cubicBezTo>
                    <a:cubicBezTo>
                      <a:pt x="213900" y="182346"/>
                      <a:pt x="224722" y="178526"/>
                      <a:pt x="233165" y="171033"/>
                    </a:cubicBezTo>
                    <a:lnTo>
                      <a:pt x="402606" y="18748"/>
                    </a:lnTo>
                    <a:cubicBezTo>
                      <a:pt x="406982" y="14684"/>
                      <a:pt x="407357" y="8070"/>
                      <a:pt x="403396" y="3558"/>
                    </a:cubicBezTo>
                    <a:cubicBezTo>
                      <a:pt x="399436" y="-922"/>
                      <a:pt x="392655" y="-1134"/>
                      <a:pt x="388304" y="2711"/>
                    </a:cubicBezTo>
                    <a:lnTo>
                      <a:pt x="388304" y="2711"/>
                    </a:lnTo>
                    <a:close/>
                  </a:path>
                </a:pathLst>
              </a:custGeom>
              <a:grpFill/>
              <a:ln w="4082" cap="flat">
                <a:noFill/>
                <a:prstDash val="solid"/>
                <a:beve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Freeform: Shape 16">
                <a:extLst>
                  <a:ext uri="{FF2B5EF4-FFF2-40B4-BE49-F238E27FC236}">
                    <a16:creationId xmlns:a16="http://schemas.microsoft.com/office/drawing/2014/main" id="{984AB3B1-CE90-890F-6204-0946A5FD3860}"/>
                  </a:ext>
                </a:extLst>
              </p:cNvPr>
              <p:cNvSpPr/>
              <p:nvPr/>
            </p:nvSpPr>
            <p:spPr>
              <a:xfrm>
                <a:off x="-850406" y="2363655"/>
                <a:ext cx="130389" cy="114029"/>
              </a:xfrm>
              <a:custGeom>
                <a:avLst/>
                <a:gdLst>
                  <a:gd name="connsiteX0" fmla="*/ 17527 w 130389"/>
                  <a:gd name="connsiteY0" fmla="*/ 2517 h 114028"/>
                  <a:gd name="connsiteX1" fmla="*/ 2483 w 130389"/>
                  <a:gd name="connsiteY1" fmla="*/ 3812 h 114028"/>
                  <a:gd name="connsiteX2" fmla="*/ 3860 w 130389"/>
                  <a:gd name="connsiteY2" fmla="*/ 18978 h 114028"/>
                  <a:gd name="connsiteX3" fmla="*/ 117340 w 130389"/>
                  <a:gd name="connsiteY3" fmla="*/ 113174 h 114028"/>
                  <a:gd name="connsiteX4" fmla="*/ 124169 w 130389"/>
                  <a:gd name="connsiteY4" fmla="*/ 115731 h 114028"/>
                  <a:gd name="connsiteX5" fmla="*/ 132375 w 130389"/>
                  <a:gd name="connsiteY5" fmla="*/ 111879 h 114028"/>
                  <a:gd name="connsiteX6" fmla="*/ 131006 w 130389"/>
                  <a:gd name="connsiteY6" fmla="*/ 96713 h 114028"/>
                  <a:gd name="connsiteX7" fmla="*/ 17527 w 130389"/>
                  <a:gd name="connsiteY7" fmla="*/ 2517 h 11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89" h="114028">
                    <a:moveTo>
                      <a:pt x="17527" y="2517"/>
                    </a:moveTo>
                    <a:cubicBezTo>
                      <a:pt x="12963" y="-1328"/>
                      <a:pt x="6232" y="-668"/>
                      <a:pt x="2483" y="3812"/>
                    </a:cubicBezTo>
                    <a:cubicBezTo>
                      <a:pt x="-1314" y="8292"/>
                      <a:pt x="-679" y="15125"/>
                      <a:pt x="3860" y="18978"/>
                    </a:cubicBezTo>
                    <a:lnTo>
                      <a:pt x="117340" y="113174"/>
                    </a:lnTo>
                    <a:cubicBezTo>
                      <a:pt x="119344" y="114884"/>
                      <a:pt x="121748" y="115731"/>
                      <a:pt x="124169" y="115731"/>
                    </a:cubicBezTo>
                    <a:cubicBezTo>
                      <a:pt x="127233" y="115731"/>
                      <a:pt x="130265" y="114460"/>
                      <a:pt x="132375" y="111879"/>
                    </a:cubicBezTo>
                    <a:cubicBezTo>
                      <a:pt x="136148" y="107398"/>
                      <a:pt x="135545" y="100565"/>
                      <a:pt x="131006" y="96713"/>
                    </a:cubicBezTo>
                    <a:lnTo>
                      <a:pt x="17527" y="2517"/>
                    </a:lnTo>
                    <a:close/>
                  </a:path>
                </a:pathLst>
              </a:custGeom>
              <a:grpFill/>
              <a:ln w="4082" cap="flat">
                <a:noFill/>
                <a:prstDash val="solid"/>
                <a:beve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Freeform: Shape 17">
                <a:extLst>
                  <a:ext uri="{FF2B5EF4-FFF2-40B4-BE49-F238E27FC236}">
                    <a16:creationId xmlns:a16="http://schemas.microsoft.com/office/drawing/2014/main" id="{99037B54-462D-08ED-D156-F24015F17204}"/>
                  </a:ext>
                </a:extLst>
              </p:cNvPr>
              <p:cNvSpPr/>
              <p:nvPr/>
            </p:nvSpPr>
            <p:spPr>
              <a:xfrm>
                <a:off x="-1121682" y="2363655"/>
                <a:ext cx="130389" cy="114029"/>
              </a:xfrm>
              <a:custGeom>
                <a:avLst/>
                <a:gdLst>
                  <a:gd name="connsiteX0" fmla="*/ 117349 w 130389"/>
                  <a:gd name="connsiteY0" fmla="*/ 2517 h 114028"/>
                  <a:gd name="connsiteX1" fmla="*/ 3845 w 130389"/>
                  <a:gd name="connsiteY1" fmla="*/ 96713 h 114028"/>
                  <a:gd name="connsiteX2" fmla="*/ 2476 w 130389"/>
                  <a:gd name="connsiteY2" fmla="*/ 111879 h 114028"/>
                  <a:gd name="connsiteX3" fmla="*/ 10707 w 130389"/>
                  <a:gd name="connsiteY3" fmla="*/ 115731 h 114028"/>
                  <a:gd name="connsiteX4" fmla="*/ 17512 w 130389"/>
                  <a:gd name="connsiteY4" fmla="*/ 113174 h 114028"/>
                  <a:gd name="connsiteX5" fmla="*/ 131024 w 130389"/>
                  <a:gd name="connsiteY5" fmla="*/ 18978 h 114028"/>
                  <a:gd name="connsiteX6" fmla="*/ 132393 w 130389"/>
                  <a:gd name="connsiteY6" fmla="*/ 3812 h 114028"/>
                  <a:gd name="connsiteX7" fmla="*/ 117349 w 130389"/>
                  <a:gd name="connsiteY7" fmla="*/ 2517 h 114028"/>
                  <a:gd name="connsiteX8" fmla="*/ 117349 w 130389"/>
                  <a:gd name="connsiteY8" fmla="*/ 2517 h 11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89" h="114028">
                    <a:moveTo>
                      <a:pt x="117349" y="2517"/>
                    </a:moveTo>
                    <a:lnTo>
                      <a:pt x="3845" y="96713"/>
                    </a:lnTo>
                    <a:cubicBezTo>
                      <a:pt x="-694" y="100565"/>
                      <a:pt x="-1297" y="107398"/>
                      <a:pt x="2476" y="111879"/>
                    </a:cubicBezTo>
                    <a:cubicBezTo>
                      <a:pt x="4587" y="114460"/>
                      <a:pt x="7619" y="115731"/>
                      <a:pt x="10707" y="115731"/>
                    </a:cubicBezTo>
                    <a:cubicBezTo>
                      <a:pt x="13111" y="115731"/>
                      <a:pt x="15507" y="114884"/>
                      <a:pt x="17512" y="113174"/>
                    </a:cubicBezTo>
                    <a:lnTo>
                      <a:pt x="131024" y="18978"/>
                    </a:lnTo>
                    <a:cubicBezTo>
                      <a:pt x="135555" y="15125"/>
                      <a:pt x="136190" y="8292"/>
                      <a:pt x="132393" y="3812"/>
                    </a:cubicBezTo>
                    <a:cubicBezTo>
                      <a:pt x="128644" y="-668"/>
                      <a:pt x="121888" y="-1328"/>
                      <a:pt x="117349" y="2517"/>
                    </a:cubicBezTo>
                    <a:lnTo>
                      <a:pt x="117349" y="2517"/>
                    </a:lnTo>
                    <a:close/>
                  </a:path>
                </a:pathLst>
              </a:custGeom>
              <a:grpFill/>
              <a:ln w="4082" cap="flat">
                <a:noFill/>
                <a:prstDash val="solid"/>
                <a:beve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Freeform: Shape 18">
                <a:extLst>
                  <a:ext uri="{FF2B5EF4-FFF2-40B4-BE49-F238E27FC236}">
                    <a16:creationId xmlns:a16="http://schemas.microsoft.com/office/drawing/2014/main" id="{2FCCBB8D-0CA7-3847-EE13-B8E7A687E8C9}"/>
                  </a:ext>
                </a:extLst>
              </p:cNvPr>
              <p:cNvSpPr/>
              <p:nvPr/>
            </p:nvSpPr>
            <p:spPr>
              <a:xfrm>
                <a:off x="-1172689" y="2145324"/>
                <a:ext cx="505258" cy="382810"/>
              </a:xfrm>
              <a:custGeom>
                <a:avLst/>
                <a:gdLst>
                  <a:gd name="connsiteX0" fmla="*/ 491551 w 505257"/>
                  <a:gd name="connsiteY0" fmla="*/ 324883 h 382809"/>
                  <a:gd name="connsiteX1" fmla="*/ 451994 w 505257"/>
                  <a:gd name="connsiteY1" fmla="*/ 363115 h 382809"/>
                  <a:gd name="connsiteX2" fmla="*/ 60737 w 505257"/>
                  <a:gd name="connsiteY2" fmla="*/ 363115 h 382809"/>
                  <a:gd name="connsiteX3" fmla="*/ 21376 w 505257"/>
                  <a:gd name="connsiteY3" fmla="*/ 324883 h 382809"/>
                  <a:gd name="connsiteX4" fmla="*/ 21376 w 505257"/>
                  <a:gd name="connsiteY4" fmla="*/ 59596 h 382809"/>
                  <a:gd name="connsiteX5" fmla="*/ 60737 w 505257"/>
                  <a:gd name="connsiteY5" fmla="*/ 21355 h 382809"/>
                  <a:gd name="connsiteX6" fmla="*/ 451994 w 505257"/>
                  <a:gd name="connsiteY6" fmla="*/ 21355 h 382809"/>
                  <a:gd name="connsiteX7" fmla="*/ 491551 w 505257"/>
                  <a:gd name="connsiteY7" fmla="*/ 59596 h 382809"/>
                  <a:gd name="connsiteX8" fmla="*/ 491551 w 505257"/>
                  <a:gd name="connsiteY8" fmla="*/ 324883 h 382809"/>
                  <a:gd name="connsiteX9" fmla="*/ 451994 w 505257"/>
                  <a:gd name="connsiteY9" fmla="*/ 0 h 382809"/>
                  <a:gd name="connsiteX10" fmla="*/ 60737 w 505257"/>
                  <a:gd name="connsiteY10" fmla="*/ 0 h 382809"/>
                  <a:gd name="connsiteX11" fmla="*/ 0 w 505257"/>
                  <a:gd name="connsiteY11" fmla="*/ 59596 h 382809"/>
                  <a:gd name="connsiteX12" fmla="*/ 0 w 505257"/>
                  <a:gd name="connsiteY12" fmla="*/ 324883 h 382809"/>
                  <a:gd name="connsiteX13" fmla="*/ 60737 w 505257"/>
                  <a:gd name="connsiteY13" fmla="*/ 384479 h 382809"/>
                  <a:gd name="connsiteX14" fmla="*/ 451994 w 505257"/>
                  <a:gd name="connsiteY14" fmla="*/ 384479 h 382809"/>
                  <a:gd name="connsiteX15" fmla="*/ 512918 w 505257"/>
                  <a:gd name="connsiteY15" fmla="*/ 324883 h 382809"/>
                  <a:gd name="connsiteX16" fmla="*/ 512918 w 505257"/>
                  <a:gd name="connsiteY16" fmla="*/ 59596 h 382809"/>
                  <a:gd name="connsiteX17" fmla="*/ 451994 w 505257"/>
                  <a:gd name="connsiteY17" fmla="*/ 0 h 382809"/>
                  <a:gd name="connsiteX18" fmla="*/ 451994 w 505257"/>
                  <a:gd name="connsiteY18" fmla="*/ 0 h 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5257" h="382809">
                    <a:moveTo>
                      <a:pt x="491551" y="324883"/>
                    </a:moveTo>
                    <a:cubicBezTo>
                      <a:pt x="491551" y="346239"/>
                      <a:pt x="474184" y="363115"/>
                      <a:pt x="451994" y="363115"/>
                    </a:cubicBezTo>
                    <a:lnTo>
                      <a:pt x="60737" y="363115"/>
                    </a:lnTo>
                    <a:cubicBezTo>
                      <a:pt x="38652" y="363115"/>
                      <a:pt x="21376" y="346239"/>
                      <a:pt x="21376" y="324883"/>
                    </a:cubicBezTo>
                    <a:lnTo>
                      <a:pt x="21376" y="59596"/>
                    </a:lnTo>
                    <a:cubicBezTo>
                      <a:pt x="21376" y="37996"/>
                      <a:pt x="38652" y="21355"/>
                      <a:pt x="60737" y="21355"/>
                    </a:cubicBezTo>
                    <a:lnTo>
                      <a:pt x="451994" y="21355"/>
                    </a:lnTo>
                    <a:cubicBezTo>
                      <a:pt x="474184" y="21355"/>
                      <a:pt x="491551" y="37996"/>
                      <a:pt x="491551" y="59596"/>
                    </a:cubicBezTo>
                    <a:lnTo>
                      <a:pt x="491551" y="324883"/>
                    </a:lnTo>
                    <a:close/>
                    <a:moveTo>
                      <a:pt x="451994" y="0"/>
                    </a:moveTo>
                    <a:lnTo>
                      <a:pt x="60737" y="0"/>
                    </a:lnTo>
                    <a:cubicBezTo>
                      <a:pt x="26705" y="0"/>
                      <a:pt x="0" y="26055"/>
                      <a:pt x="0" y="59596"/>
                    </a:cubicBezTo>
                    <a:lnTo>
                      <a:pt x="0" y="324883"/>
                    </a:lnTo>
                    <a:cubicBezTo>
                      <a:pt x="0" y="358188"/>
                      <a:pt x="26705" y="384479"/>
                      <a:pt x="60737" y="384479"/>
                    </a:cubicBezTo>
                    <a:lnTo>
                      <a:pt x="451994" y="384479"/>
                    </a:lnTo>
                    <a:cubicBezTo>
                      <a:pt x="485610" y="384479"/>
                      <a:pt x="512918" y="357553"/>
                      <a:pt x="512918" y="324883"/>
                    </a:cubicBezTo>
                    <a:lnTo>
                      <a:pt x="512918" y="59596"/>
                    </a:lnTo>
                    <a:cubicBezTo>
                      <a:pt x="512918" y="26682"/>
                      <a:pt x="485610" y="0"/>
                      <a:pt x="451994" y="0"/>
                    </a:cubicBezTo>
                    <a:lnTo>
                      <a:pt x="451994" y="0"/>
                    </a:lnTo>
                    <a:close/>
                  </a:path>
                </a:pathLst>
              </a:custGeom>
              <a:grpFill/>
              <a:ln w="4082" cap="flat">
                <a:noFill/>
                <a:prstDash val="solid"/>
                <a:beve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sp>
        <p:nvSpPr>
          <p:cNvPr id="2" name="Shape 89">
            <a:extLst>
              <a:ext uri="{FF2B5EF4-FFF2-40B4-BE49-F238E27FC236}">
                <a16:creationId xmlns:a16="http://schemas.microsoft.com/office/drawing/2014/main" id="{6DCA51C1-EB4D-AAAA-B92C-B1057977A68B}"/>
              </a:ext>
            </a:extLst>
          </p:cNvPr>
          <p:cNvSpPr txBox="1">
            <a:spLocks/>
          </p:cNvSpPr>
          <p:nvPr/>
        </p:nvSpPr>
        <p:spPr>
          <a:xfrm>
            <a:off x="2894270" y="3006949"/>
            <a:ext cx="6805303" cy="1730928"/>
          </a:xfrm>
          <a:prstGeom prst="rect">
            <a:avLst/>
          </a:prstGeom>
          <a:noFill/>
          <a:ln>
            <a:noFill/>
          </a:ln>
        </p:spPr>
        <p:txBody>
          <a:bodyPr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Ashton M. </a:t>
            </a:r>
            <a:r>
              <a:rPr kumimoji="0" 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Verdery</a:t>
            </a: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The Pennsylvania State University</a:t>
            </a:r>
          </a:p>
          <a:p>
            <a:pPr marL="0" indent="0" algn="ctr">
              <a:spcBef>
                <a:spcPts val="600"/>
              </a:spcBef>
              <a:buClr>
                <a:prstClr val="black"/>
              </a:buClr>
              <a:buSzPct val="25000"/>
              <a:buNone/>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Alexander Chapman </a:t>
            </a:r>
            <a:r>
              <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The Pennsylvania State University</a:t>
            </a:r>
          </a:p>
          <a:p>
            <a:pPr marL="0" indent="0" algn="ctr">
              <a:spcBef>
                <a:spcPts val="600"/>
              </a:spcBef>
              <a:buClr>
                <a:prstClr val="black"/>
              </a:buClr>
              <a:buSzPct val="25000"/>
              <a:buNone/>
              <a:defRPr/>
            </a:pPr>
            <a:r>
              <a:rPr kumimoji="0" 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Joyal</a:t>
            </a: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1800" b="1" i="0" u="none" strike="noStrike" kern="1200" cap="none" spc="0" normalizeH="0" baseline="0" noProof="0" dirty="0" err="1">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Mulheron</a:t>
            </a: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 </a:t>
            </a:r>
            <a:r>
              <a:rPr lang="en-US" sz="1800" dirty="0">
                <a:solidFill>
                  <a:schemeClr val="bg1"/>
                </a:solidFill>
                <a:latin typeface="Times New Roman" panose="02020603050405020304" pitchFamily="18" charset="0"/>
                <a:ea typeface="Cambria"/>
                <a:cs typeface="Times New Roman" panose="02020603050405020304" pitchFamily="18" charset="0"/>
                <a:sym typeface="Cambria"/>
              </a:rPr>
              <a:t>Evermore Foundation</a:t>
            </a:r>
            <a:endPar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endParaRPr>
          </a:p>
          <a:p>
            <a:pPr marL="0" marR="0" lvl="0" indent="0" algn="ctr"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Rachel Margolis </a:t>
            </a:r>
            <a:r>
              <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University of Western Ontario</a:t>
            </a:r>
          </a:p>
          <a:p>
            <a:pPr marL="0" marR="0" lvl="0" indent="0" algn="ctr"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J</a:t>
            </a:r>
            <a:r>
              <a:rPr lang="en-US" sz="1800" b="1" dirty="0" err="1">
                <a:solidFill>
                  <a:schemeClr val="bg1"/>
                </a:solidFill>
                <a:latin typeface="Times New Roman" panose="02020603050405020304" pitchFamily="18" charset="0"/>
                <a:ea typeface="Cambria"/>
                <a:cs typeface="Times New Roman" panose="02020603050405020304" pitchFamily="18" charset="0"/>
                <a:sym typeface="Cambria"/>
              </a:rPr>
              <a:t>onathan</a:t>
            </a:r>
            <a:r>
              <a:rPr lang="en-US" sz="1800" b="1" dirty="0">
                <a:solidFill>
                  <a:schemeClr val="bg1"/>
                </a:solidFill>
                <a:latin typeface="Times New Roman" panose="02020603050405020304" pitchFamily="18" charset="0"/>
                <a:ea typeface="Cambria"/>
                <a:cs typeface="Times New Roman" panose="02020603050405020304" pitchFamily="18" charset="0"/>
                <a:sym typeface="Cambria"/>
              </a:rPr>
              <a:t> </a:t>
            </a:r>
            <a:r>
              <a:rPr lang="en-US" sz="1800" b="1" dirty="0" err="1">
                <a:solidFill>
                  <a:schemeClr val="bg1"/>
                </a:solidFill>
                <a:latin typeface="Times New Roman" panose="02020603050405020304" pitchFamily="18" charset="0"/>
                <a:ea typeface="Cambria"/>
                <a:cs typeface="Times New Roman" panose="02020603050405020304" pitchFamily="18" charset="0"/>
                <a:sym typeface="Cambria"/>
              </a:rPr>
              <a:t>Daw</a:t>
            </a:r>
            <a:r>
              <a:rPr lang="en-US" sz="1800" b="1" dirty="0">
                <a:solidFill>
                  <a:schemeClr val="bg1"/>
                </a:solidFill>
                <a:latin typeface="Times New Roman" panose="02020603050405020304" pitchFamily="18" charset="0"/>
                <a:ea typeface="Cambria"/>
                <a:cs typeface="Times New Roman" panose="02020603050405020304" pitchFamily="18" charset="0"/>
                <a:sym typeface="Cambria"/>
              </a:rPr>
              <a:t> </a:t>
            </a:r>
            <a:r>
              <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The Pennsylvania State University</a:t>
            </a:r>
            <a:endPar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endParaRPr>
          </a:p>
        </p:txBody>
      </p:sp>
      <p:sp>
        <p:nvSpPr>
          <p:cNvPr id="3" name="Shape 89">
            <a:extLst>
              <a:ext uri="{FF2B5EF4-FFF2-40B4-BE49-F238E27FC236}">
                <a16:creationId xmlns:a16="http://schemas.microsoft.com/office/drawing/2014/main" id="{2C6CB3C8-2C1C-13B6-67F6-84CE5910147F}"/>
              </a:ext>
            </a:extLst>
          </p:cNvPr>
          <p:cNvSpPr txBox="1">
            <a:spLocks/>
          </p:cNvSpPr>
          <p:nvPr/>
        </p:nvSpPr>
        <p:spPr>
          <a:xfrm>
            <a:off x="3528150" y="2111035"/>
            <a:ext cx="6805303" cy="540000"/>
          </a:xfrm>
          <a:prstGeom prst="rect">
            <a:avLst/>
          </a:prstGeom>
          <a:noFill/>
          <a:ln>
            <a:noFill/>
          </a:ln>
        </p:spPr>
        <p:txBody>
          <a:bodyPr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buClr>
              <a:buSzPct val="25000"/>
              <a:buFont typeface="Arial"/>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Emily Smith-Greenaway </a:t>
            </a:r>
            <a:r>
              <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rPr>
              <a:t>University of Southern California</a:t>
            </a:r>
          </a:p>
          <a:p>
            <a:pPr marL="0" marR="0" lvl="0" indent="0" algn="l" defTabSz="914400" rtl="0" eaLnBrk="1" fontAlgn="auto" latinLnBrk="0" hangingPunct="1">
              <a:lnSpc>
                <a:spcPct val="90000"/>
              </a:lnSpc>
              <a:spcBef>
                <a:spcPts val="600"/>
              </a:spcBef>
              <a:spcAft>
                <a:spcPts val="0"/>
              </a:spcAft>
              <a:buClr>
                <a:prstClr val="black"/>
              </a:buClr>
              <a:buSzPct val="25000"/>
              <a:buFont typeface="Arial"/>
              <a:buNone/>
              <a:tabLst/>
              <a:defRPr/>
            </a:pPr>
            <a:endPar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endParaRPr>
          </a:p>
        </p:txBody>
      </p:sp>
      <p:sp>
        <p:nvSpPr>
          <p:cNvPr id="5" name="Shape 89">
            <a:extLst>
              <a:ext uri="{FF2B5EF4-FFF2-40B4-BE49-F238E27FC236}">
                <a16:creationId xmlns:a16="http://schemas.microsoft.com/office/drawing/2014/main" id="{2431D91A-A81C-4792-C892-FF766B3A7B53}"/>
              </a:ext>
            </a:extLst>
          </p:cNvPr>
          <p:cNvSpPr txBox="1">
            <a:spLocks/>
          </p:cNvSpPr>
          <p:nvPr/>
        </p:nvSpPr>
        <p:spPr>
          <a:xfrm>
            <a:off x="1131241" y="5331675"/>
            <a:ext cx="10620118" cy="1503944"/>
          </a:xfrm>
          <a:prstGeom prst="rect">
            <a:avLst/>
          </a:prstGeom>
          <a:noFill/>
          <a:ln>
            <a:noFill/>
          </a:ln>
        </p:spPr>
        <p:txBody>
          <a:bodyPr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prstClr val="black"/>
              </a:buClr>
              <a:buSzPct val="25000"/>
              <a:buFont typeface="Arial"/>
              <a:buNone/>
              <a:tabLst/>
              <a:defRPr/>
            </a:pPr>
            <a:r>
              <a:rPr lang="en-US" sz="1200" b="0" i="0" dirty="0">
                <a:solidFill>
                  <a:schemeClr val="bg1"/>
                </a:solidFill>
                <a:effectLst/>
                <a:latin typeface="Times New Roman" panose="02020603050405020304" pitchFamily="18" charset="0"/>
                <a:cs typeface="Times New Roman" panose="02020603050405020304" pitchFamily="18" charset="0"/>
              </a:rPr>
              <a:t>We thank Carl Mason and the Department of Demography at the University of California, Berkeley for facilitating our access to the </a:t>
            </a:r>
            <a:r>
              <a:rPr lang="en-US" sz="1200" b="0" i="0" dirty="0" err="1">
                <a:solidFill>
                  <a:schemeClr val="bg1"/>
                </a:solidFill>
                <a:effectLst/>
                <a:latin typeface="Times New Roman" panose="02020603050405020304" pitchFamily="18" charset="0"/>
                <a:cs typeface="Times New Roman" panose="02020603050405020304" pitchFamily="18" charset="0"/>
              </a:rPr>
              <a:t>Socsim</a:t>
            </a:r>
            <a:r>
              <a:rPr lang="en-US" sz="1200" b="0" i="0" dirty="0">
                <a:solidFill>
                  <a:schemeClr val="bg1"/>
                </a:solidFill>
                <a:effectLst/>
                <a:latin typeface="Times New Roman" panose="02020603050405020304" pitchFamily="18" charset="0"/>
                <a:cs typeface="Times New Roman" panose="02020603050405020304" pitchFamily="18" charset="0"/>
              </a:rPr>
              <a:t> demographic microsimulation program, and </a:t>
            </a:r>
            <a:r>
              <a:rPr lang="en-US" sz="1200" b="0" i="0" dirty="0" err="1">
                <a:solidFill>
                  <a:schemeClr val="bg1"/>
                </a:solidFill>
                <a:effectLst/>
                <a:latin typeface="Times New Roman" panose="02020603050405020304" pitchFamily="18" charset="0"/>
                <a:cs typeface="Times New Roman" panose="02020603050405020304" pitchFamily="18" charset="0"/>
              </a:rPr>
              <a:t>Léa</a:t>
            </a:r>
            <a:r>
              <a:rPr lang="en-US" sz="1200" b="0" i="0" dirty="0">
                <a:solidFill>
                  <a:schemeClr val="bg1"/>
                </a:solidFill>
                <a:effectLst/>
                <a:latin typeface="Times New Roman" panose="02020603050405020304" pitchFamily="18" charset="0"/>
                <a:cs typeface="Times New Roman" panose="02020603050405020304" pitchFamily="18" charset="0"/>
              </a:rPr>
              <a:t> </a:t>
            </a:r>
            <a:r>
              <a:rPr lang="en-US" sz="1200" b="0" i="0" dirty="0" err="1">
                <a:solidFill>
                  <a:schemeClr val="bg1"/>
                </a:solidFill>
                <a:effectLst/>
                <a:latin typeface="Times New Roman" panose="02020603050405020304" pitchFamily="18" charset="0"/>
                <a:cs typeface="Times New Roman" panose="02020603050405020304" pitchFamily="18" charset="0"/>
              </a:rPr>
              <a:t>Pessin</a:t>
            </a:r>
            <a:r>
              <a:rPr lang="en-US" sz="1200" b="0" i="0" dirty="0">
                <a:solidFill>
                  <a:schemeClr val="bg1"/>
                </a:solidFill>
                <a:effectLst/>
                <a:latin typeface="Times New Roman" panose="02020603050405020304" pitchFamily="18" charset="0"/>
                <a:cs typeface="Times New Roman" panose="02020603050405020304" pitchFamily="18" charset="0"/>
              </a:rPr>
              <a:t> and Brandon Wagner for comments. We acknowledge support from the National Institute on Aging (1R01AG060949); the Pennsylvania State University Population Research Institute, which is supported by an infrastructure grant by the Eunice Kennedy Shriver National Institute of Child Health and Human Development (P2C-HD041025); the University of Southern California Center for the Changing Family; and the Government of Canada: Canadian Institutes of Health Research (MYB-150262) and Social Sciences and Humanities Research Council (435-2017-0618 and 890-2016-9000). Data collection for the Panel Study of Income Dynamics was partly supported by the NIH (R01 HD069609) and the NSF (1157698). The content is solely the responsibility of the authors and does not necessarily represent the official views of the NIH or other funding sources. </a:t>
            </a:r>
            <a:endParaRPr kumimoji="0" lang="en-US" sz="1800" i="0" u="none" strike="noStrike" kern="1200" cap="none" spc="0" normalizeH="0" baseline="0" noProof="0" dirty="0">
              <a:ln>
                <a:noFill/>
              </a:ln>
              <a:solidFill>
                <a:schemeClr val="bg1"/>
              </a:solidFill>
              <a:effectLst/>
              <a:uLnTx/>
              <a:uFillTx/>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379015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30E7-0F2D-1565-2779-06F0D7217531}"/>
              </a:ext>
            </a:extLst>
          </p:cNvPr>
          <p:cNvSpPr>
            <a:spLocks noGrp="1"/>
          </p:cNvSpPr>
          <p:nvPr>
            <p:ph type="title"/>
          </p:nvPr>
        </p:nvSpPr>
        <p:spPr/>
        <p:txBody>
          <a:bodyPr>
            <a:normAutofit fontScale="90000"/>
          </a:bodyPr>
          <a:lstStyle/>
          <a:p>
            <a:pPr algn="l"/>
            <a:r>
              <a:rPr lang="en-US" dirty="0">
                <a:latin typeface="Times New Roman" panose="02020603050405020304" pitchFamily="18" charset="0"/>
                <a:cs typeface="Times New Roman" panose="02020603050405020304" pitchFamily="18" charset="0"/>
              </a:rPr>
              <a:t>Approach #1: Demographic microsimulations to generate a ‘bereavement multiplier’</a:t>
            </a:r>
          </a:p>
        </p:txBody>
      </p:sp>
      <p:cxnSp>
        <p:nvCxnSpPr>
          <p:cNvPr id="4" name="Straight Connector 3">
            <a:extLst>
              <a:ext uri="{FF2B5EF4-FFF2-40B4-BE49-F238E27FC236}">
                <a16:creationId xmlns:a16="http://schemas.microsoft.com/office/drawing/2014/main" id="{62ABB609-C8D8-3E61-BC37-BC0065DE6CFE}"/>
              </a:ext>
            </a:extLst>
          </p:cNvPr>
          <p:cNvCxnSpPr>
            <a:cxnSpLocks/>
          </p:cNvCxnSpPr>
          <p:nvPr/>
        </p:nvCxnSpPr>
        <p:spPr>
          <a:xfrm>
            <a:off x="5796206" y="1387485"/>
            <a:ext cx="5995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7BC39BA-DE4B-4089-D1C2-D9C9884873E1}"/>
              </a:ext>
            </a:extLst>
          </p:cNvPr>
          <p:cNvSpPr/>
          <p:nvPr/>
        </p:nvSpPr>
        <p:spPr>
          <a:xfrm>
            <a:off x="452177" y="1795573"/>
            <a:ext cx="3683025" cy="3486780"/>
          </a:xfrm>
          <a:prstGeom prst="rect">
            <a:avLst/>
          </a:prstGeom>
          <a:solidFill>
            <a:srgbClr val="E6E6E6"/>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9B6B81F-EF9C-5CC7-9EFB-6DF3738BC97B}"/>
              </a:ext>
            </a:extLst>
          </p:cNvPr>
          <p:cNvSpPr/>
          <p:nvPr/>
        </p:nvSpPr>
        <p:spPr>
          <a:xfrm>
            <a:off x="4294838" y="1795573"/>
            <a:ext cx="3683025" cy="3486780"/>
          </a:xfrm>
          <a:prstGeom prst="rect">
            <a:avLst/>
          </a:prstGeom>
          <a:solidFill>
            <a:srgbClr val="E6E6E6"/>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296A75B-295A-FE5C-35EE-526B1C460798}"/>
              </a:ext>
            </a:extLst>
          </p:cNvPr>
          <p:cNvSpPr/>
          <p:nvPr/>
        </p:nvSpPr>
        <p:spPr>
          <a:xfrm>
            <a:off x="8137500" y="1795573"/>
            <a:ext cx="3683025" cy="3486780"/>
          </a:xfrm>
          <a:prstGeom prst="rect">
            <a:avLst/>
          </a:prstGeom>
          <a:solidFill>
            <a:srgbClr val="E6E6E6"/>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D628E0C-2911-3917-3208-58FFE6B0286D}"/>
              </a:ext>
            </a:extLst>
          </p:cNvPr>
          <p:cNvSpPr txBox="1"/>
          <p:nvPr/>
        </p:nvSpPr>
        <p:spPr>
          <a:xfrm>
            <a:off x="809198" y="2173583"/>
            <a:ext cx="2968982" cy="707886"/>
          </a:xfrm>
          <a:prstGeom prst="rect">
            <a:avLst/>
          </a:prstGeom>
          <a:noFill/>
        </p:spPr>
        <p:txBody>
          <a:bodyPr wrap="square">
            <a:spAutoFit/>
          </a:bodyPr>
          <a:lstStyle/>
          <a:p>
            <a:pPr algn="ct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Representative estimates of U.S. kinship networks</a:t>
            </a:r>
          </a:p>
        </p:txBody>
      </p:sp>
      <p:sp>
        <p:nvSpPr>
          <p:cNvPr id="21" name="TextBox 20">
            <a:extLst>
              <a:ext uri="{FF2B5EF4-FFF2-40B4-BE49-F238E27FC236}">
                <a16:creationId xmlns:a16="http://schemas.microsoft.com/office/drawing/2014/main" id="{BEB725EE-65BB-D282-3FE7-88AE5923EFB3}"/>
              </a:ext>
            </a:extLst>
          </p:cNvPr>
          <p:cNvSpPr txBox="1"/>
          <p:nvPr/>
        </p:nvSpPr>
        <p:spPr>
          <a:xfrm>
            <a:off x="657064" y="2997825"/>
            <a:ext cx="3273250" cy="90794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Demographic microsimulation</a:t>
            </a:r>
          </a:p>
          <a:p>
            <a:pPr marL="742950" lvl="1" indent="-285750">
              <a:spcBef>
                <a:spcPts val="600"/>
              </a:spcBef>
              <a:buFont typeface="Arial" panose="020B0604020202020204" pitchFamily="34" charset="0"/>
              <a:buChar char="•"/>
            </a:pPr>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Computational model of U.S. family relationships</a:t>
            </a:r>
          </a:p>
        </p:txBody>
      </p:sp>
      <p:sp>
        <p:nvSpPr>
          <p:cNvPr id="26" name="TextBox 25">
            <a:extLst>
              <a:ext uri="{FF2B5EF4-FFF2-40B4-BE49-F238E27FC236}">
                <a16:creationId xmlns:a16="http://schemas.microsoft.com/office/drawing/2014/main" id="{C715982C-223E-2888-370D-CCA88AC433A2}"/>
              </a:ext>
            </a:extLst>
          </p:cNvPr>
          <p:cNvSpPr txBox="1"/>
          <p:nvPr/>
        </p:nvSpPr>
        <p:spPr>
          <a:xfrm>
            <a:off x="657064" y="3972626"/>
            <a:ext cx="3273250" cy="115416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Survey analysis</a:t>
            </a:r>
          </a:p>
          <a:p>
            <a:pPr marL="742950" lvl="1" indent="-285750">
              <a:spcBef>
                <a:spcPts val="600"/>
              </a:spcBef>
              <a:buFont typeface="Arial" panose="020B0604020202020204" pitchFamily="34" charset="0"/>
              <a:buChar char="•"/>
            </a:pPr>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Analyze available surveys with data on all living family</a:t>
            </a:r>
          </a:p>
        </p:txBody>
      </p:sp>
      <p:sp>
        <p:nvSpPr>
          <p:cNvPr id="27" name="TextBox 26">
            <a:extLst>
              <a:ext uri="{FF2B5EF4-FFF2-40B4-BE49-F238E27FC236}">
                <a16:creationId xmlns:a16="http://schemas.microsoft.com/office/drawing/2014/main" id="{A70DB55A-0CA9-14FC-6871-F5542D5E318D}"/>
              </a:ext>
            </a:extLst>
          </p:cNvPr>
          <p:cNvSpPr txBox="1"/>
          <p:nvPr/>
        </p:nvSpPr>
        <p:spPr>
          <a:xfrm>
            <a:off x="4651859" y="2173583"/>
            <a:ext cx="2968982" cy="707886"/>
          </a:xfrm>
          <a:prstGeom prst="rect">
            <a:avLst/>
          </a:prstGeom>
          <a:noFill/>
        </p:spPr>
        <p:txBody>
          <a:bodyPr wrap="square">
            <a:spAutoFit/>
          </a:bodyPr>
          <a:lstStyle/>
          <a:p>
            <a:pPr algn="ct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Correspondence between simulation &amp; surveys</a:t>
            </a:r>
          </a:p>
        </p:txBody>
      </p:sp>
      <p:sp>
        <p:nvSpPr>
          <p:cNvPr id="29" name="TextBox 28">
            <a:extLst>
              <a:ext uri="{FF2B5EF4-FFF2-40B4-BE49-F238E27FC236}">
                <a16:creationId xmlns:a16="http://schemas.microsoft.com/office/drawing/2014/main" id="{919C84E6-EE38-30C1-0180-741F8B70E6A5}"/>
              </a:ext>
            </a:extLst>
          </p:cNvPr>
          <p:cNvSpPr txBox="1"/>
          <p:nvPr/>
        </p:nvSpPr>
        <p:spPr>
          <a:xfrm>
            <a:off x="4499725" y="2997825"/>
            <a:ext cx="3273250" cy="115416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Despite limited data on non-household family</a:t>
            </a:r>
          </a:p>
          <a:p>
            <a:pPr marL="285750" indent="-285750">
              <a:spcBef>
                <a:spcPts val="600"/>
              </a:spcBef>
              <a:buFont typeface="Arial" panose="020B0604020202020204" pitchFamily="34" charset="0"/>
              <a:buChar char="•"/>
            </a:pPr>
            <a:r>
              <a:rPr lang="en-US" sz="1600" dirty="0">
                <a:solidFill>
                  <a:schemeClr val="tx1">
                    <a:lumMod val="75000"/>
                    <a:lumOff val="25000"/>
                  </a:schemeClr>
                </a:solidFill>
                <a:latin typeface="Times New Roman" panose="02020603050405020304" pitchFamily="18" charset="0"/>
                <a:cs typeface="Times New Roman" panose="02020603050405020304" pitchFamily="18" charset="0"/>
              </a:rPr>
              <a:t>Extends to age patterns of relationships</a:t>
            </a:r>
          </a:p>
        </p:txBody>
      </p:sp>
      <p:sp>
        <p:nvSpPr>
          <p:cNvPr id="30" name="TextBox 29">
            <a:extLst>
              <a:ext uri="{FF2B5EF4-FFF2-40B4-BE49-F238E27FC236}">
                <a16:creationId xmlns:a16="http://schemas.microsoft.com/office/drawing/2014/main" id="{AE7D157E-B64B-2B61-D559-460809FE0627}"/>
              </a:ext>
            </a:extLst>
          </p:cNvPr>
          <p:cNvSpPr txBox="1"/>
          <p:nvPr/>
        </p:nvSpPr>
        <p:spPr>
          <a:xfrm>
            <a:off x="8684606" y="2215524"/>
            <a:ext cx="2588811" cy="1323439"/>
          </a:xfrm>
          <a:prstGeom prst="rect">
            <a:avLst/>
          </a:prstGeom>
          <a:noFill/>
        </p:spPr>
        <p:txBody>
          <a:bodyPr wrap="square">
            <a:spAutoFit/>
          </a:bodyPr>
          <a:lstStyle/>
          <a:p>
            <a:pPr algn="ct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Model age pattern of COVID-19 deaths on estimated U.S. kinship networks</a:t>
            </a:r>
          </a:p>
        </p:txBody>
      </p:sp>
      <p:sp>
        <p:nvSpPr>
          <p:cNvPr id="39" name="TextBox 38">
            <a:extLst>
              <a:ext uri="{FF2B5EF4-FFF2-40B4-BE49-F238E27FC236}">
                <a16:creationId xmlns:a16="http://schemas.microsoft.com/office/drawing/2014/main" id="{FB8B7F5D-2CE0-A5B6-5B4B-23E9A33CD0FC}"/>
              </a:ext>
            </a:extLst>
          </p:cNvPr>
          <p:cNvSpPr txBox="1"/>
          <p:nvPr/>
        </p:nvSpPr>
        <p:spPr>
          <a:xfrm>
            <a:off x="449925" y="5469439"/>
            <a:ext cx="11292148" cy="1169551"/>
          </a:xfrm>
          <a:prstGeom prst="rect">
            <a:avLst/>
          </a:prstGeom>
          <a:noFill/>
        </p:spPr>
        <p:txBody>
          <a:bodyPr wrap="square">
            <a:spAutoFit/>
          </a:bodyPr>
          <a:lstStyle/>
          <a:p>
            <a:r>
              <a:rPr lang="en-US" sz="1400" dirty="0" err="1">
                <a:solidFill>
                  <a:schemeClr val="tx1">
                    <a:lumMod val="75000"/>
                    <a:lumOff val="25000"/>
                  </a:schemeClr>
                </a:solidFill>
                <a:latin typeface="Times New Roman" panose="02020603050405020304" pitchFamily="18" charset="0"/>
                <a:cs typeface="Times New Roman" panose="02020603050405020304" pitchFamily="18" charset="0"/>
              </a:rPr>
              <a:t>Verdery</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Ashton M., and Rachel Margolis. "Projections of white and black older adults without living kin in the United States, 2015 to 2060." Proceedings of the National Academy of Sciences 114.42 (2017): 11109-11114.</a:t>
            </a:r>
          </a:p>
          <a:p>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1400" dirty="0" err="1">
                <a:solidFill>
                  <a:schemeClr val="tx1">
                    <a:lumMod val="75000"/>
                    <a:lumOff val="25000"/>
                  </a:schemeClr>
                </a:solidFill>
                <a:latin typeface="Times New Roman" panose="02020603050405020304" pitchFamily="18" charset="0"/>
                <a:cs typeface="Times New Roman" panose="02020603050405020304" pitchFamily="18" charset="0"/>
              </a:rPr>
              <a:t>Daw</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Jonathan, Ashton M. </a:t>
            </a:r>
            <a:r>
              <a:rPr lang="en-US" sz="1400" dirty="0" err="1">
                <a:solidFill>
                  <a:schemeClr val="tx1">
                    <a:lumMod val="75000"/>
                    <a:lumOff val="25000"/>
                  </a:schemeClr>
                </a:solidFill>
                <a:latin typeface="Times New Roman" panose="02020603050405020304" pitchFamily="18" charset="0"/>
                <a:cs typeface="Times New Roman" panose="02020603050405020304" pitchFamily="18" charset="0"/>
              </a:rPr>
              <a:t>Verdery</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and Rachel Margolis. "Kin count (s): Educational and racial differences in extended kinship in the United States." Population and Development Review 42.3 (2016): 491.</a:t>
            </a:r>
          </a:p>
        </p:txBody>
      </p:sp>
      <p:sp>
        <p:nvSpPr>
          <p:cNvPr id="40" name="Oval 39">
            <a:extLst>
              <a:ext uri="{FF2B5EF4-FFF2-40B4-BE49-F238E27FC236}">
                <a16:creationId xmlns:a16="http://schemas.microsoft.com/office/drawing/2014/main" id="{FC191BD4-7E19-59C3-BE57-6B208EB4243B}"/>
              </a:ext>
            </a:extLst>
          </p:cNvPr>
          <p:cNvSpPr/>
          <p:nvPr/>
        </p:nvSpPr>
        <p:spPr>
          <a:xfrm>
            <a:off x="2063758" y="1568576"/>
            <a:ext cx="459862" cy="45986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a:latin typeface="Times New Roman" panose="02020603050405020304" pitchFamily="18" charset="0"/>
                <a:cs typeface="Times New Roman" panose="02020603050405020304" pitchFamily="18" charset="0"/>
              </a:rPr>
              <a:t>1</a:t>
            </a:r>
            <a:endParaRPr lang="en-US" sz="1600" b="1">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2AD36089-11A6-5354-D585-3C2414819EC5}"/>
              </a:ext>
            </a:extLst>
          </p:cNvPr>
          <p:cNvSpPr/>
          <p:nvPr/>
        </p:nvSpPr>
        <p:spPr>
          <a:xfrm>
            <a:off x="5906419" y="1568576"/>
            <a:ext cx="459862" cy="45986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a:latin typeface="Times New Roman" panose="02020603050405020304" pitchFamily="18" charset="0"/>
                <a:cs typeface="Times New Roman" panose="02020603050405020304" pitchFamily="18" charset="0"/>
              </a:rPr>
              <a:t>2</a:t>
            </a:r>
            <a:endParaRPr lang="en-US" sz="1600" b="1">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9DC734EF-6202-B0E1-4B5D-AE02958AC5E8}"/>
              </a:ext>
            </a:extLst>
          </p:cNvPr>
          <p:cNvSpPr/>
          <p:nvPr/>
        </p:nvSpPr>
        <p:spPr>
          <a:xfrm>
            <a:off x="9749081" y="1568576"/>
            <a:ext cx="459862" cy="45986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a:latin typeface="Times New Roman" panose="02020603050405020304" pitchFamily="18" charset="0"/>
                <a:cs typeface="Times New Roman" panose="02020603050405020304" pitchFamily="18" charset="0"/>
              </a:rPr>
              <a:t>3</a:t>
            </a:r>
            <a:endParaRPr lang="en-US"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09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30E7-0F2D-1565-2779-06F0D7217531}"/>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COVID-19 family bereavement</a:t>
            </a:r>
          </a:p>
        </p:txBody>
      </p:sp>
      <p:cxnSp>
        <p:nvCxnSpPr>
          <p:cNvPr id="4" name="Straight Connector 3">
            <a:extLst>
              <a:ext uri="{FF2B5EF4-FFF2-40B4-BE49-F238E27FC236}">
                <a16:creationId xmlns:a16="http://schemas.microsoft.com/office/drawing/2014/main" id="{62ABB609-C8D8-3E61-BC37-BC0065DE6CFE}"/>
              </a:ext>
            </a:extLst>
          </p:cNvPr>
          <p:cNvCxnSpPr>
            <a:cxnSpLocks/>
          </p:cNvCxnSpPr>
          <p:nvPr/>
        </p:nvCxnSpPr>
        <p:spPr>
          <a:xfrm>
            <a:off x="5793545" y="1259148"/>
            <a:ext cx="5995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A41DC800-BEAD-2D39-06B8-13283B2A3450}"/>
              </a:ext>
            </a:extLst>
          </p:cNvPr>
          <p:cNvGrpSpPr/>
          <p:nvPr/>
        </p:nvGrpSpPr>
        <p:grpSpPr>
          <a:xfrm>
            <a:off x="522513" y="1567755"/>
            <a:ext cx="11173765" cy="4266379"/>
            <a:chOff x="522513" y="1567755"/>
            <a:chExt cx="11173765" cy="4266379"/>
          </a:xfrm>
          <a:effectLst>
            <a:outerShdw blurRad="50800" dist="38100" dir="5400000" algn="t" rotWithShape="0">
              <a:prstClr val="black">
                <a:alpha val="15000"/>
              </a:prstClr>
            </a:outerShdw>
          </a:effectLst>
        </p:grpSpPr>
        <p:sp>
          <p:nvSpPr>
            <p:cNvPr id="5" name="Rectangle 4">
              <a:extLst>
                <a:ext uri="{FF2B5EF4-FFF2-40B4-BE49-F238E27FC236}">
                  <a16:creationId xmlns:a16="http://schemas.microsoft.com/office/drawing/2014/main" id="{D2160FF4-37B5-4720-A3A8-50E8E38822C7}"/>
                </a:ext>
              </a:extLst>
            </p:cNvPr>
            <p:cNvSpPr/>
            <p:nvPr/>
          </p:nvSpPr>
          <p:spPr>
            <a:xfrm>
              <a:off x="522513" y="1567755"/>
              <a:ext cx="3831173" cy="4266379"/>
            </a:xfrm>
            <a:prstGeom prst="rect">
              <a:avLst/>
            </a:prstGeom>
            <a:solidFill>
              <a:srgbClr val="E6E6E6"/>
            </a:solidFill>
            <a:ln>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B5E8469-63C6-FE0F-989A-D81802132EA1}"/>
                </a:ext>
              </a:extLst>
            </p:cNvPr>
            <p:cNvSpPr/>
            <p:nvPr/>
          </p:nvSpPr>
          <p:spPr>
            <a:xfrm>
              <a:off x="4353686" y="1567755"/>
              <a:ext cx="7342592" cy="4266379"/>
            </a:xfrm>
            <a:prstGeom prst="rect">
              <a:avLst/>
            </a:prstGeom>
            <a:solidFill>
              <a:schemeClr val="bg1"/>
            </a:solidFill>
            <a:ln>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E3108396-0B55-8E7C-ADEE-549B70EABA78}"/>
              </a:ext>
            </a:extLst>
          </p:cNvPr>
          <p:cNvSpPr txBox="1"/>
          <p:nvPr/>
        </p:nvSpPr>
        <p:spPr>
          <a:xfrm>
            <a:off x="452177" y="6008062"/>
            <a:ext cx="9686610" cy="523220"/>
          </a:xfrm>
          <a:prstGeom prst="rect">
            <a:avLst/>
          </a:prstGeom>
          <a:noFill/>
        </p:spPr>
        <p:txBody>
          <a:bodyPr wrap="square">
            <a:spAutoFit/>
          </a:bodyPr>
          <a:lstStyle/>
          <a:p>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Verdery, A. M., Smith-Greenaway, E., Margolis, R., &amp; </a:t>
            </a:r>
            <a:r>
              <a:rPr lang="en-US" sz="1400" dirty="0" err="1">
                <a:solidFill>
                  <a:schemeClr val="tx1">
                    <a:lumMod val="75000"/>
                    <a:lumOff val="25000"/>
                  </a:schemeClr>
                </a:solidFill>
                <a:latin typeface="Times New Roman" panose="02020603050405020304" pitchFamily="18" charset="0"/>
                <a:cs typeface="Times New Roman" panose="02020603050405020304" pitchFamily="18" charset="0"/>
              </a:rPr>
              <a:t>Daw</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J. (2020). Tracking the reach of COVID-19 kin loss with a bereavement multiplier applied to the United States. Proceedings of the National Academy of Sciences, 117(30), 17695-17701.</a:t>
            </a:r>
          </a:p>
        </p:txBody>
      </p:sp>
      <p:grpSp>
        <p:nvGrpSpPr>
          <p:cNvPr id="62" name="Group 61">
            <a:extLst>
              <a:ext uri="{FF2B5EF4-FFF2-40B4-BE49-F238E27FC236}">
                <a16:creationId xmlns:a16="http://schemas.microsoft.com/office/drawing/2014/main" id="{7BE93182-373F-4AF4-64E4-E684423B6FC1}"/>
              </a:ext>
            </a:extLst>
          </p:cNvPr>
          <p:cNvGrpSpPr/>
          <p:nvPr/>
        </p:nvGrpSpPr>
        <p:grpSpPr>
          <a:xfrm>
            <a:off x="5228872" y="1890653"/>
            <a:ext cx="5794093" cy="3759413"/>
            <a:chOff x="4746551" y="1761492"/>
            <a:chExt cx="6133992" cy="3979951"/>
          </a:xfrm>
        </p:grpSpPr>
        <p:sp>
          <p:nvSpPr>
            <p:cNvPr id="9" name="Freeform 25">
              <a:extLst>
                <a:ext uri="{FF2B5EF4-FFF2-40B4-BE49-F238E27FC236}">
                  <a16:creationId xmlns:a16="http://schemas.microsoft.com/office/drawing/2014/main" id="{5863C5F6-29AA-10DF-6C2D-83A7316CADC3}"/>
                </a:ext>
              </a:extLst>
            </p:cNvPr>
            <p:cNvSpPr>
              <a:spLocks/>
            </p:cNvSpPr>
            <p:nvPr/>
          </p:nvSpPr>
          <p:spPr bwMode="auto">
            <a:xfrm>
              <a:off x="5447771" y="1921405"/>
              <a:ext cx="4540250" cy="2430463"/>
            </a:xfrm>
            <a:custGeom>
              <a:avLst/>
              <a:gdLst>
                <a:gd name="T0" fmla="*/ 0 w 355699"/>
                <a:gd name="T1" fmla="*/ 95999 h 191250"/>
                <a:gd name="T2" fmla="*/ 44074 w 355699"/>
                <a:gd name="T3" fmla="*/ 22125 h 191250"/>
                <a:gd name="T4" fmla="*/ 89074 w 355699"/>
                <a:gd name="T5" fmla="*/ 0 h 191250"/>
                <a:gd name="T6" fmla="*/ 133699 w 355699"/>
                <a:gd name="T7" fmla="*/ 23250 h 191250"/>
                <a:gd name="T8" fmla="*/ 177199 w 355699"/>
                <a:gd name="T9" fmla="*/ 81750 h 191250"/>
                <a:gd name="T10" fmla="*/ 221074 w 355699"/>
                <a:gd name="T11" fmla="*/ 58875 h 191250"/>
                <a:gd name="T12" fmla="*/ 265699 w 355699"/>
                <a:gd name="T13" fmla="*/ 13875 h 191250"/>
                <a:gd name="T14" fmla="*/ 355699 w 355699"/>
                <a:gd name="T15" fmla="*/ 191250 h 191250"/>
                <a:gd name="T16" fmla="*/ 300574 w 355699"/>
                <a:gd name="T17" fmla="*/ 99000 h 191250"/>
                <a:gd name="T18" fmla="*/ 265699 w 355699"/>
                <a:gd name="T19" fmla="*/ 45750 h 191250"/>
                <a:gd name="T20" fmla="*/ 223699 w 355699"/>
                <a:gd name="T21" fmla="*/ 84750 h 191250"/>
                <a:gd name="T22" fmla="*/ 178324 w 355699"/>
                <a:gd name="T23" fmla="*/ 110250 h 191250"/>
                <a:gd name="T24" fmla="*/ 134824 w 355699"/>
                <a:gd name="T25" fmla="*/ 65250 h 191250"/>
                <a:gd name="T26" fmla="*/ 89074 w 355699"/>
                <a:gd name="T27" fmla="*/ 44625 h 191250"/>
                <a:gd name="T28" fmla="*/ 42949 w 355699"/>
                <a:gd name="T29" fmla="*/ 64500 h 191250"/>
                <a:gd name="T30" fmla="*/ 0 w 355699"/>
                <a:gd name="T31" fmla="*/ 127874 h 191250"/>
                <a:gd name="T32" fmla="*/ 0 w 355699"/>
                <a:gd name="T33" fmla="*/ 95999 h 19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5699" h="191250">
                  <a:moveTo>
                    <a:pt x="0" y="95999"/>
                  </a:moveTo>
                  <a:lnTo>
                    <a:pt x="44074" y="22125"/>
                  </a:lnTo>
                  <a:lnTo>
                    <a:pt x="89074" y="0"/>
                  </a:lnTo>
                  <a:lnTo>
                    <a:pt x="133699" y="23250"/>
                  </a:lnTo>
                  <a:lnTo>
                    <a:pt x="177199" y="81750"/>
                  </a:lnTo>
                  <a:lnTo>
                    <a:pt x="221074" y="58875"/>
                  </a:lnTo>
                  <a:lnTo>
                    <a:pt x="265699" y="13875"/>
                  </a:lnTo>
                  <a:lnTo>
                    <a:pt x="355699" y="191250"/>
                  </a:lnTo>
                  <a:lnTo>
                    <a:pt x="300574" y="99000"/>
                  </a:lnTo>
                  <a:lnTo>
                    <a:pt x="265699" y="45750"/>
                  </a:lnTo>
                  <a:lnTo>
                    <a:pt x="223699" y="84750"/>
                  </a:lnTo>
                  <a:lnTo>
                    <a:pt x="178324" y="110250"/>
                  </a:lnTo>
                  <a:lnTo>
                    <a:pt x="134824" y="65250"/>
                  </a:lnTo>
                  <a:lnTo>
                    <a:pt x="89074" y="44625"/>
                  </a:lnTo>
                  <a:lnTo>
                    <a:pt x="42949" y="64500"/>
                  </a:lnTo>
                  <a:lnTo>
                    <a:pt x="0" y="127874"/>
                  </a:lnTo>
                  <a:lnTo>
                    <a:pt x="0" y="9599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AutoShape 3">
              <a:extLst>
                <a:ext uri="{FF2B5EF4-FFF2-40B4-BE49-F238E27FC236}">
                  <a16:creationId xmlns:a16="http://schemas.microsoft.com/office/drawing/2014/main" id="{925215CA-5388-FE98-8A34-8546B92EE67D}"/>
                </a:ext>
              </a:extLst>
            </p:cNvPr>
            <p:cNvSpPr>
              <a:spLocks noChangeAspect="1" noChangeArrowheads="1" noTextEdit="1"/>
            </p:cNvSpPr>
            <p:nvPr/>
          </p:nvSpPr>
          <p:spPr bwMode="auto">
            <a:xfrm>
              <a:off x="4920721" y="1772180"/>
              <a:ext cx="57689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a:extLst>
                <a:ext uri="{FF2B5EF4-FFF2-40B4-BE49-F238E27FC236}">
                  <a16:creationId xmlns:a16="http://schemas.microsoft.com/office/drawing/2014/main" id="{22406E2A-1222-FA09-D1B5-E480D1378AAD}"/>
                </a:ext>
              </a:extLst>
            </p:cNvPr>
            <p:cNvSpPr>
              <a:spLocks/>
            </p:cNvSpPr>
            <p:nvPr/>
          </p:nvSpPr>
          <p:spPr bwMode="auto">
            <a:xfrm>
              <a:off x="5446933" y="2161467"/>
              <a:ext cx="5103813" cy="2697163"/>
            </a:xfrm>
            <a:custGeom>
              <a:avLst/>
              <a:gdLst>
                <a:gd name="T0" fmla="*/ 0 w 399949"/>
                <a:gd name="T1" fmla="*/ 100124 h 212250"/>
                <a:gd name="T2" fmla="*/ 44074 w 399949"/>
                <a:gd name="T3" fmla="*/ 22500 h 212250"/>
                <a:gd name="T4" fmla="*/ 88699 w 399949"/>
                <a:gd name="T5" fmla="*/ 0 h 212250"/>
                <a:gd name="T6" fmla="*/ 134449 w 399949"/>
                <a:gd name="T7" fmla="*/ 23625 h 212250"/>
                <a:gd name="T8" fmla="*/ 178699 w 399949"/>
                <a:gd name="T9" fmla="*/ 78375 h 212250"/>
                <a:gd name="T10" fmla="*/ 222574 w 399949"/>
                <a:gd name="T11" fmla="*/ 55875 h 212250"/>
                <a:gd name="T12" fmla="*/ 266824 w 399949"/>
                <a:gd name="T13" fmla="*/ 9375 h 212250"/>
                <a:gd name="T14" fmla="*/ 317074 w 399949"/>
                <a:gd name="T15" fmla="*/ 94125 h 212250"/>
                <a:gd name="T16" fmla="*/ 355699 w 399949"/>
                <a:gd name="T17" fmla="*/ 172500 h 212250"/>
                <a:gd name="T18" fmla="*/ 399949 w 399949"/>
                <a:gd name="T19" fmla="*/ 212250 h 212250"/>
                <a:gd name="connsiteX0" fmla="*/ 0 w 399949"/>
                <a:gd name="connsiteY0" fmla="*/ 100124 h 212250"/>
                <a:gd name="connsiteX1" fmla="*/ 44074 w 399949"/>
                <a:gd name="connsiteY1" fmla="*/ 22500 h 212250"/>
                <a:gd name="connsiteX2" fmla="*/ 88699 w 399949"/>
                <a:gd name="connsiteY2" fmla="*/ 0 h 212250"/>
                <a:gd name="connsiteX3" fmla="*/ 134449 w 399949"/>
                <a:gd name="connsiteY3" fmla="*/ 23625 h 212250"/>
                <a:gd name="connsiteX4" fmla="*/ 178699 w 399949"/>
                <a:gd name="connsiteY4" fmla="*/ 78375 h 212250"/>
                <a:gd name="connsiteX5" fmla="*/ 222574 w 399949"/>
                <a:gd name="connsiteY5" fmla="*/ 55875 h 212250"/>
                <a:gd name="connsiteX6" fmla="*/ 266824 w 399949"/>
                <a:gd name="connsiteY6" fmla="*/ 7195 h 212250"/>
                <a:gd name="connsiteX7" fmla="*/ 317074 w 399949"/>
                <a:gd name="connsiteY7" fmla="*/ 94125 h 212250"/>
                <a:gd name="connsiteX8" fmla="*/ 355699 w 399949"/>
                <a:gd name="connsiteY8" fmla="*/ 172500 h 212250"/>
                <a:gd name="connsiteX9" fmla="*/ 399949 w 399949"/>
                <a:gd name="connsiteY9" fmla="*/ 212250 h 21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949" h="212250">
                  <a:moveTo>
                    <a:pt x="0" y="100124"/>
                  </a:moveTo>
                  <a:lnTo>
                    <a:pt x="44074" y="22500"/>
                  </a:lnTo>
                  <a:lnTo>
                    <a:pt x="88699" y="0"/>
                  </a:lnTo>
                  <a:lnTo>
                    <a:pt x="134449" y="23625"/>
                  </a:lnTo>
                  <a:lnTo>
                    <a:pt x="178699" y="78375"/>
                  </a:lnTo>
                  <a:lnTo>
                    <a:pt x="222574" y="55875"/>
                  </a:lnTo>
                  <a:lnTo>
                    <a:pt x="266824" y="7195"/>
                  </a:lnTo>
                  <a:lnTo>
                    <a:pt x="317074" y="94125"/>
                  </a:lnTo>
                  <a:lnTo>
                    <a:pt x="355699" y="172500"/>
                  </a:lnTo>
                  <a:lnTo>
                    <a:pt x="399949" y="212250"/>
                  </a:lnTo>
                </a:path>
              </a:pathLst>
            </a:custGeom>
            <a:noFill/>
            <a:ln w="666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973D227D-62C8-490A-7F0F-8BF5EFE63F72}"/>
                </a:ext>
              </a:extLst>
            </p:cNvPr>
            <p:cNvGrpSpPr/>
            <p:nvPr/>
          </p:nvGrpSpPr>
          <p:grpSpPr>
            <a:xfrm>
              <a:off x="4746551" y="1761492"/>
              <a:ext cx="6133992" cy="3979951"/>
              <a:chOff x="2748418" y="1727625"/>
              <a:chExt cx="6133992" cy="3979951"/>
            </a:xfrm>
          </p:grpSpPr>
          <p:grpSp>
            <p:nvGrpSpPr>
              <p:cNvPr id="13" name="Group 12">
                <a:extLst>
                  <a:ext uri="{FF2B5EF4-FFF2-40B4-BE49-F238E27FC236}">
                    <a16:creationId xmlns:a16="http://schemas.microsoft.com/office/drawing/2014/main" id="{89430809-EAB6-34CD-408E-EE0BDF11E86F}"/>
                  </a:ext>
                </a:extLst>
              </p:cNvPr>
              <p:cNvGrpSpPr/>
              <p:nvPr/>
            </p:nvGrpSpPr>
            <p:grpSpPr>
              <a:xfrm>
                <a:off x="3007742" y="1727625"/>
                <a:ext cx="452585" cy="3300724"/>
                <a:chOff x="3007742" y="1727625"/>
                <a:chExt cx="452585" cy="3300724"/>
              </a:xfrm>
            </p:grpSpPr>
            <p:sp>
              <p:nvSpPr>
                <p:cNvPr id="30" name="TextBox 29">
                  <a:extLst>
                    <a:ext uri="{FF2B5EF4-FFF2-40B4-BE49-F238E27FC236}">
                      <a16:creationId xmlns:a16="http://schemas.microsoft.com/office/drawing/2014/main" id="{6DB5EBD4-01C2-1D01-A150-C2D16ED9C06D}"/>
                    </a:ext>
                  </a:extLst>
                </p:cNvPr>
                <p:cNvSpPr txBox="1"/>
                <p:nvPr/>
              </p:nvSpPr>
              <p:spPr>
                <a:xfrm>
                  <a:off x="3079018" y="1727625"/>
                  <a:ext cx="373689"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1.5</a:t>
                  </a:r>
                </a:p>
              </p:txBody>
            </p:sp>
            <p:sp>
              <p:nvSpPr>
                <p:cNvPr id="31" name="TextBox 30">
                  <a:extLst>
                    <a:ext uri="{FF2B5EF4-FFF2-40B4-BE49-F238E27FC236}">
                      <a16:creationId xmlns:a16="http://schemas.microsoft.com/office/drawing/2014/main" id="{3B996B02-BACA-CF78-C108-E8C0A637709E}"/>
                    </a:ext>
                  </a:extLst>
                </p:cNvPr>
                <p:cNvSpPr txBox="1"/>
                <p:nvPr/>
              </p:nvSpPr>
              <p:spPr>
                <a:xfrm>
                  <a:off x="3007742" y="2230029"/>
                  <a:ext cx="444965"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1.25</a:t>
                  </a:r>
                </a:p>
              </p:txBody>
            </p:sp>
            <p:sp>
              <p:nvSpPr>
                <p:cNvPr id="32" name="TextBox 31">
                  <a:extLst>
                    <a:ext uri="{FF2B5EF4-FFF2-40B4-BE49-F238E27FC236}">
                      <a16:creationId xmlns:a16="http://schemas.microsoft.com/office/drawing/2014/main" id="{01297A86-568F-86A5-BC78-9938ED321BD0}"/>
                    </a:ext>
                  </a:extLst>
                </p:cNvPr>
                <p:cNvSpPr txBox="1"/>
                <p:nvPr/>
              </p:nvSpPr>
              <p:spPr>
                <a:xfrm>
                  <a:off x="3185931" y="2733612"/>
                  <a:ext cx="266776"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1</a:t>
                  </a:r>
                </a:p>
              </p:txBody>
            </p:sp>
            <p:sp>
              <p:nvSpPr>
                <p:cNvPr id="33" name="TextBox 32">
                  <a:extLst>
                    <a:ext uri="{FF2B5EF4-FFF2-40B4-BE49-F238E27FC236}">
                      <a16:creationId xmlns:a16="http://schemas.microsoft.com/office/drawing/2014/main" id="{136F9CDE-FA96-7BDC-57CD-EA81829CCB0C}"/>
                    </a:ext>
                  </a:extLst>
                </p:cNvPr>
                <p:cNvSpPr txBox="1"/>
                <p:nvPr/>
              </p:nvSpPr>
              <p:spPr>
                <a:xfrm>
                  <a:off x="3079018" y="3237195"/>
                  <a:ext cx="373689"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.75</a:t>
                  </a:r>
                </a:p>
              </p:txBody>
            </p:sp>
            <p:sp>
              <p:nvSpPr>
                <p:cNvPr id="34" name="TextBox 33">
                  <a:extLst>
                    <a:ext uri="{FF2B5EF4-FFF2-40B4-BE49-F238E27FC236}">
                      <a16:creationId xmlns:a16="http://schemas.microsoft.com/office/drawing/2014/main" id="{168EDB03-DEDB-8A9B-F335-C336438C5D98}"/>
                    </a:ext>
                  </a:extLst>
                </p:cNvPr>
                <p:cNvSpPr txBox="1"/>
                <p:nvPr/>
              </p:nvSpPr>
              <p:spPr>
                <a:xfrm>
                  <a:off x="3150293" y="3747535"/>
                  <a:ext cx="302414"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.5</a:t>
                  </a:r>
                </a:p>
              </p:txBody>
            </p:sp>
            <p:sp>
              <p:nvSpPr>
                <p:cNvPr id="35" name="TextBox 34">
                  <a:extLst>
                    <a:ext uri="{FF2B5EF4-FFF2-40B4-BE49-F238E27FC236}">
                      <a16:creationId xmlns:a16="http://schemas.microsoft.com/office/drawing/2014/main" id="{EC51F570-9F27-3206-6737-DB9B46CA1F79}"/>
                    </a:ext>
                  </a:extLst>
                </p:cNvPr>
                <p:cNvSpPr txBox="1"/>
                <p:nvPr/>
              </p:nvSpPr>
              <p:spPr>
                <a:xfrm>
                  <a:off x="3079018" y="4250426"/>
                  <a:ext cx="373689"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.25</a:t>
                  </a:r>
                </a:p>
              </p:txBody>
            </p:sp>
            <p:sp>
              <p:nvSpPr>
                <p:cNvPr id="36" name="TextBox 35">
                  <a:extLst>
                    <a:ext uri="{FF2B5EF4-FFF2-40B4-BE49-F238E27FC236}">
                      <a16:creationId xmlns:a16="http://schemas.microsoft.com/office/drawing/2014/main" id="{103FFC62-2ABC-3C12-1E6A-AF2CDD3FA455}"/>
                    </a:ext>
                  </a:extLst>
                </p:cNvPr>
                <p:cNvSpPr txBox="1"/>
                <p:nvPr/>
              </p:nvSpPr>
              <p:spPr>
                <a:xfrm>
                  <a:off x="3193551" y="4759538"/>
                  <a:ext cx="266776" cy="268811"/>
                </a:xfrm>
                <a:prstGeom prst="rect">
                  <a:avLst/>
                </a:prstGeom>
                <a:noFill/>
              </p:spPr>
              <p:txBody>
                <a:bodyPr wrap="none" rtlCol="0">
                  <a:spAutoFit/>
                </a:bodyPr>
                <a:lstStyle/>
                <a:p>
                  <a:pPr algn="r"/>
                  <a:r>
                    <a:rPr lang="en-US" sz="1050">
                      <a:solidFill>
                        <a:schemeClr val="tx1">
                          <a:lumMod val="75000"/>
                          <a:lumOff val="25000"/>
                        </a:schemeClr>
                      </a:solidFill>
                      <a:latin typeface="Times New Roman" panose="02020603050405020304" pitchFamily="18" charset="0"/>
                      <a:cs typeface="Times New Roman" panose="02020603050405020304" pitchFamily="18" charset="0"/>
                    </a:rPr>
                    <a:t>0</a:t>
                  </a:r>
                </a:p>
              </p:txBody>
            </p:sp>
          </p:grpSp>
          <p:sp>
            <p:nvSpPr>
              <p:cNvPr id="14" name="TextBox 13">
                <a:extLst>
                  <a:ext uri="{FF2B5EF4-FFF2-40B4-BE49-F238E27FC236}">
                    <a16:creationId xmlns:a16="http://schemas.microsoft.com/office/drawing/2014/main" id="{E2392EAF-9794-6FED-2D9B-D7931F05AFF5}"/>
                  </a:ext>
                </a:extLst>
              </p:cNvPr>
              <p:cNvSpPr txBox="1"/>
              <p:nvPr/>
            </p:nvSpPr>
            <p:spPr>
              <a:xfrm>
                <a:off x="3222121"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00-09</a:t>
                </a:r>
              </a:p>
            </p:txBody>
          </p:sp>
          <p:sp>
            <p:nvSpPr>
              <p:cNvPr id="15" name="TextBox 14">
                <a:extLst>
                  <a:ext uri="{FF2B5EF4-FFF2-40B4-BE49-F238E27FC236}">
                    <a16:creationId xmlns:a16="http://schemas.microsoft.com/office/drawing/2014/main" id="{C8E157CB-0101-0A85-4A12-523272E6BA9C}"/>
                  </a:ext>
                </a:extLst>
              </p:cNvPr>
              <p:cNvSpPr txBox="1"/>
              <p:nvPr/>
            </p:nvSpPr>
            <p:spPr>
              <a:xfrm>
                <a:off x="3785433"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10-19</a:t>
                </a:r>
              </a:p>
            </p:txBody>
          </p:sp>
          <p:sp>
            <p:nvSpPr>
              <p:cNvPr id="16" name="TextBox 15">
                <a:extLst>
                  <a:ext uri="{FF2B5EF4-FFF2-40B4-BE49-F238E27FC236}">
                    <a16:creationId xmlns:a16="http://schemas.microsoft.com/office/drawing/2014/main" id="{A1DF6882-1776-46BB-B99A-260509FB835B}"/>
                  </a:ext>
                </a:extLst>
              </p:cNvPr>
              <p:cNvSpPr txBox="1"/>
              <p:nvPr/>
            </p:nvSpPr>
            <p:spPr>
              <a:xfrm>
                <a:off x="4348745"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20-29</a:t>
                </a:r>
              </a:p>
            </p:txBody>
          </p:sp>
          <p:sp>
            <p:nvSpPr>
              <p:cNvPr id="17" name="TextBox 16">
                <a:extLst>
                  <a:ext uri="{FF2B5EF4-FFF2-40B4-BE49-F238E27FC236}">
                    <a16:creationId xmlns:a16="http://schemas.microsoft.com/office/drawing/2014/main" id="{AF705D5C-5C2E-DAE9-060C-DCCC9C02B6E1}"/>
                  </a:ext>
                </a:extLst>
              </p:cNvPr>
              <p:cNvSpPr txBox="1"/>
              <p:nvPr/>
            </p:nvSpPr>
            <p:spPr>
              <a:xfrm>
                <a:off x="4917426"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30-39</a:t>
                </a:r>
              </a:p>
            </p:txBody>
          </p:sp>
          <p:sp>
            <p:nvSpPr>
              <p:cNvPr id="18" name="TextBox 17">
                <a:extLst>
                  <a:ext uri="{FF2B5EF4-FFF2-40B4-BE49-F238E27FC236}">
                    <a16:creationId xmlns:a16="http://schemas.microsoft.com/office/drawing/2014/main" id="{E395C5BD-5B37-1451-7AD9-DB6356754A2D}"/>
                  </a:ext>
                </a:extLst>
              </p:cNvPr>
              <p:cNvSpPr txBox="1"/>
              <p:nvPr/>
            </p:nvSpPr>
            <p:spPr>
              <a:xfrm>
                <a:off x="5486107"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40-49</a:t>
                </a:r>
              </a:p>
            </p:txBody>
          </p:sp>
          <p:sp>
            <p:nvSpPr>
              <p:cNvPr id="19" name="TextBox 18">
                <a:extLst>
                  <a:ext uri="{FF2B5EF4-FFF2-40B4-BE49-F238E27FC236}">
                    <a16:creationId xmlns:a16="http://schemas.microsoft.com/office/drawing/2014/main" id="{56D0A6A6-0293-936D-D00F-C5DD4FAF13FB}"/>
                  </a:ext>
                </a:extLst>
              </p:cNvPr>
              <p:cNvSpPr txBox="1"/>
              <p:nvPr/>
            </p:nvSpPr>
            <p:spPr>
              <a:xfrm>
                <a:off x="6044050"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50-59</a:t>
                </a:r>
              </a:p>
            </p:txBody>
          </p:sp>
          <p:sp>
            <p:nvSpPr>
              <p:cNvPr id="20" name="TextBox 19">
                <a:extLst>
                  <a:ext uri="{FF2B5EF4-FFF2-40B4-BE49-F238E27FC236}">
                    <a16:creationId xmlns:a16="http://schemas.microsoft.com/office/drawing/2014/main" id="{EC4AAB9F-4A8E-7306-B2F5-5AAA5F23C93B}"/>
                  </a:ext>
                </a:extLst>
              </p:cNvPr>
              <p:cNvSpPr txBox="1"/>
              <p:nvPr/>
            </p:nvSpPr>
            <p:spPr>
              <a:xfrm>
                <a:off x="6601993"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60-69</a:t>
                </a:r>
              </a:p>
            </p:txBody>
          </p:sp>
          <p:sp>
            <p:nvSpPr>
              <p:cNvPr id="21" name="TextBox 20">
                <a:extLst>
                  <a:ext uri="{FF2B5EF4-FFF2-40B4-BE49-F238E27FC236}">
                    <a16:creationId xmlns:a16="http://schemas.microsoft.com/office/drawing/2014/main" id="{23DF083D-8E2F-EFB0-2D34-C4B624CBF0B0}"/>
                  </a:ext>
                </a:extLst>
              </p:cNvPr>
              <p:cNvSpPr txBox="1"/>
              <p:nvPr/>
            </p:nvSpPr>
            <p:spPr>
              <a:xfrm>
                <a:off x="7170674"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70-79</a:t>
                </a:r>
              </a:p>
            </p:txBody>
          </p:sp>
          <p:sp>
            <p:nvSpPr>
              <p:cNvPr id="22" name="TextBox 21">
                <a:extLst>
                  <a:ext uri="{FF2B5EF4-FFF2-40B4-BE49-F238E27FC236}">
                    <a16:creationId xmlns:a16="http://schemas.microsoft.com/office/drawing/2014/main" id="{4FA522DF-AF11-B81E-F3AA-7A7BF6977948}"/>
                  </a:ext>
                </a:extLst>
              </p:cNvPr>
              <p:cNvSpPr txBox="1"/>
              <p:nvPr/>
            </p:nvSpPr>
            <p:spPr>
              <a:xfrm>
                <a:off x="7720905" y="4881256"/>
                <a:ext cx="528119"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80-89</a:t>
                </a:r>
              </a:p>
            </p:txBody>
          </p:sp>
          <p:sp>
            <p:nvSpPr>
              <p:cNvPr id="23" name="TextBox 22">
                <a:extLst>
                  <a:ext uri="{FF2B5EF4-FFF2-40B4-BE49-F238E27FC236}">
                    <a16:creationId xmlns:a16="http://schemas.microsoft.com/office/drawing/2014/main" id="{F4830A1C-02DB-4678-6658-72296D9204A3}"/>
                  </a:ext>
                </a:extLst>
              </p:cNvPr>
              <p:cNvSpPr txBox="1"/>
              <p:nvPr/>
            </p:nvSpPr>
            <p:spPr>
              <a:xfrm>
                <a:off x="8271136" y="4881256"/>
                <a:ext cx="611274"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90 plus</a:t>
                </a:r>
              </a:p>
            </p:txBody>
          </p:sp>
          <p:sp>
            <p:nvSpPr>
              <p:cNvPr id="24" name="TextBox 23">
                <a:extLst>
                  <a:ext uri="{FF2B5EF4-FFF2-40B4-BE49-F238E27FC236}">
                    <a16:creationId xmlns:a16="http://schemas.microsoft.com/office/drawing/2014/main" id="{233F50D1-2215-E227-7F31-8B2AE1E634D5}"/>
                  </a:ext>
                </a:extLst>
              </p:cNvPr>
              <p:cNvSpPr txBox="1"/>
              <p:nvPr/>
            </p:nvSpPr>
            <p:spPr>
              <a:xfrm>
                <a:off x="8116553" y="5438765"/>
                <a:ext cx="541696"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White</a:t>
                </a:r>
              </a:p>
            </p:txBody>
          </p:sp>
          <p:sp>
            <p:nvSpPr>
              <p:cNvPr id="25" name="TextBox 24">
                <a:extLst>
                  <a:ext uri="{FF2B5EF4-FFF2-40B4-BE49-F238E27FC236}">
                    <a16:creationId xmlns:a16="http://schemas.microsoft.com/office/drawing/2014/main" id="{7B99CBC0-E7B8-F6A9-184B-75D72074D947}"/>
                  </a:ext>
                </a:extLst>
              </p:cNvPr>
              <p:cNvSpPr txBox="1"/>
              <p:nvPr/>
            </p:nvSpPr>
            <p:spPr>
              <a:xfrm>
                <a:off x="7180722" y="5438765"/>
                <a:ext cx="526422"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Black</a:t>
                </a:r>
              </a:p>
            </p:txBody>
          </p:sp>
          <p:sp>
            <p:nvSpPr>
              <p:cNvPr id="26" name="TextBox 25">
                <a:extLst>
                  <a:ext uri="{FF2B5EF4-FFF2-40B4-BE49-F238E27FC236}">
                    <a16:creationId xmlns:a16="http://schemas.microsoft.com/office/drawing/2014/main" id="{1C223209-14B7-AC0F-FF35-143BBED0DC82}"/>
                  </a:ext>
                </a:extLst>
              </p:cNvPr>
              <p:cNvSpPr txBox="1"/>
              <p:nvPr/>
            </p:nvSpPr>
            <p:spPr>
              <a:xfrm>
                <a:off x="6014873" y="5438765"/>
                <a:ext cx="787766"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Combined</a:t>
                </a:r>
              </a:p>
            </p:txBody>
          </p:sp>
          <p:sp>
            <p:nvSpPr>
              <p:cNvPr id="27" name="TextBox 26">
                <a:extLst>
                  <a:ext uri="{FF2B5EF4-FFF2-40B4-BE49-F238E27FC236}">
                    <a16:creationId xmlns:a16="http://schemas.microsoft.com/office/drawing/2014/main" id="{02F4EC58-966F-8657-343B-2D41C4D41D09}"/>
                  </a:ext>
                </a:extLst>
              </p:cNvPr>
              <p:cNvSpPr txBox="1"/>
              <p:nvPr/>
            </p:nvSpPr>
            <p:spPr>
              <a:xfrm>
                <a:off x="3213142" y="5438765"/>
                <a:ext cx="2476321" cy="268811"/>
              </a:xfrm>
              <a:prstGeom prst="rect">
                <a:avLst/>
              </a:prstGeom>
              <a:noFill/>
            </p:spPr>
            <p:txBody>
              <a:bodyPr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95% of combined estimated distribution</a:t>
                </a:r>
              </a:p>
            </p:txBody>
          </p:sp>
          <p:sp>
            <p:nvSpPr>
              <p:cNvPr id="28" name="TextBox 27">
                <a:extLst>
                  <a:ext uri="{FF2B5EF4-FFF2-40B4-BE49-F238E27FC236}">
                    <a16:creationId xmlns:a16="http://schemas.microsoft.com/office/drawing/2014/main" id="{42AA23FB-22FC-CED9-F156-61DFB432A294}"/>
                  </a:ext>
                </a:extLst>
              </p:cNvPr>
              <p:cNvSpPr txBox="1"/>
              <p:nvPr/>
            </p:nvSpPr>
            <p:spPr>
              <a:xfrm>
                <a:off x="2748418" y="2492937"/>
                <a:ext cx="366561" cy="1457079"/>
              </a:xfrm>
              <a:prstGeom prst="rect">
                <a:avLst/>
              </a:prstGeom>
              <a:noFill/>
            </p:spPr>
            <p:txBody>
              <a:bodyPr vert="vert270" wrap="none" rtlCol="0">
                <a:spAutoFit/>
              </a:bodyPr>
              <a:lstStyle/>
              <a:p>
                <a:r>
                  <a:rPr lang="en-US" sz="1050">
                    <a:solidFill>
                      <a:schemeClr val="tx1">
                        <a:lumMod val="75000"/>
                        <a:lumOff val="25000"/>
                      </a:schemeClr>
                    </a:solidFill>
                    <a:latin typeface="Times New Roman" panose="02020603050405020304" pitchFamily="18" charset="0"/>
                    <a:cs typeface="Times New Roman" panose="02020603050405020304" pitchFamily="18" charset="0"/>
                  </a:rPr>
                  <a:t>Bereavement Multiplier</a:t>
                </a:r>
              </a:p>
            </p:txBody>
          </p:sp>
          <p:sp>
            <p:nvSpPr>
              <p:cNvPr id="29" name="TextBox 28">
                <a:extLst>
                  <a:ext uri="{FF2B5EF4-FFF2-40B4-BE49-F238E27FC236}">
                    <a16:creationId xmlns:a16="http://schemas.microsoft.com/office/drawing/2014/main" id="{96B31891-5E87-BA84-0304-4A12C6F5623D}"/>
                  </a:ext>
                </a:extLst>
              </p:cNvPr>
              <p:cNvSpPr txBox="1"/>
              <p:nvPr/>
            </p:nvSpPr>
            <p:spPr>
              <a:xfrm>
                <a:off x="5625970" y="5129740"/>
                <a:ext cx="887891" cy="293249"/>
              </a:xfrm>
              <a:prstGeom prst="rect">
                <a:avLst/>
              </a:prstGeom>
              <a:noFill/>
            </p:spPr>
            <p:txBody>
              <a:bodyPr wrap="none" rtlCol="0">
                <a:spAutoFit/>
              </a:bodyPr>
              <a:lstStyle/>
              <a:p>
                <a:pPr algn="ctr"/>
                <a:r>
                  <a:rPr lang="en-US" sz="1200">
                    <a:solidFill>
                      <a:schemeClr val="tx1">
                        <a:lumMod val="75000"/>
                        <a:lumOff val="25000"/>
                      </a:schemeClr>
                    </a:solidFill>
                    <a:latin typeface="Times New Roman" panose="02020603050405020304" pitchFamily="18" charset="0"/>
                    <a:cs typeface="Times New Roman" panose="02020603050405020304" pitchFamily="18" charset="0"/>
                  </a:rPr>
                  <a:t>Age group</a:t>
                </a:r>
              </a:p>
            </p:txBody>
          </p:sp>
        </p:grpSp>
        <p:grpSp>
          <p:nvGrpSpPr>
            <p:cNvPr id="37" name="Group 36">
              <a:extLst>
                <a:ext uri="{FF2B5EF4-FFF2-40B4-BE49-F238E27FC236}">
                  <a16:creationId xmlns:a16="http://schemas.microsoft.com/office/drawing/2014/main" id="{E19667B7-6ED3-959D-BB97-8B01234B9383}"/>
                </a:ext>
              </a:extLst>
            </p:cNvPr>
            <p:cNvGrpSpPr/>
            <p:nvPr/>
          </p:nvGrpSpPr>
          <p:grpSpPr>
            <a:xfrm>
              <a:off x="5389034" y="1784880"/>
              <a:ext cx="5287962" cy="3197225"/>
              <a:chOff x="3390901" y="1751013"/>
              <a:chExt cx="5287962" cy="3197225"/>
            </a:xfrm>
          </p:grpSpPr>
          <p:sp>
            <p:nvSpPr>
              <p:cNvPr id="38" name="Line 5">
                <a:extLst>
                  <a:ext uri="{FF2B5EF4-FFF2-40B4-BE49-F238E27FC236}">
                    <a16:creationId xmlns:a16="http://schemas.microsoft.com/office/drawing/2014/main" id="{6F1DE8CD-D1D1-67D4-4D74-E126FCA4C8B1}"/>
                  </a:ext>
                </a:extLst>
              </p:cNvPr>
              <p:cNvSpPr>
                <a:spLocks noChangeShapeType="1"/>
              </p:cNvSpPr>
              <p:nvPr/>
            </p:nvSpPr>
            <p:spPr bwMode="auto">
              <a:xfrm>
                <a:off x="3449638" y="1751013"/>
                <a:ext cx="0" cy="3189288"/>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9" name="Line 6">
                <a:extLst>
                  <a:ext uri="{FF2B5EF4-FFF2-40B4-BE49-F238E27FC236}">
                    <a16:creationId xmlns:a16="http://schemas.microsoft.com/office/drawing/2014/main" id="{C6021266-CF6B-9A4D-1A03-D3A7AD12D45F}"/>
                  </a:ext>
                </a:extLst>
              </p:cNvPr>
              <p:cNvSpPr>
                <a:spLocks noChangeShapeType="1"/>
              </p:cNvSpPr>
              <p:nvPr/>
            </p:nvSpPr>
            <p:spPr bwMode="auto">
              <a:xfrm>
                <a:off x="3402013" y="4868863"/>
                <a:ext cx="5276850"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0" name="Line 7">
                <a:extLst>
                  <a:ext uri="{FF2B5EF4-FFF2-40B4-BE49-F238E27FC236}">
                    <a16:creationId xmlns:a16="http://schemas.microsoft.com/office/drawing/2014/main" id="{1DC6F664-44A9-E492-2D31-41C9878447AA}"/>
                  </a:ext>
                </a:extLst>
              </p:cNvPr>
              <p:cNvSpPr>
                <a:spLocks noChangeShapeType="1"/>
              </p:cNvSpPr>
              <p:nvPr/>
            </p:nvSpPr>
            <p:spPr bwMode="auto">
              <a:xfrm>
                <a:off x="3390901" y="1844676"/>
                <a:ext cx="58738"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1" name="Line 8">
                <a:extLst>
                  <a:ext uri="{FF2B5EF4-FFF2-40B4-BE49-F238E27FC236}">
                    <a16:creationId xmlns:a16="http://schemas.microsoft.com/office/drawing/2014/main" id="{DB222D8B-3CE4-AF96-5D40-C6E6638ED913}"/>
                  </a:ext>
                </a:extLst>
              </p:cNvPr>
              <p:cNvSpPr>
                <a:spLocks noChangeShapeType="1"/>
              </p:cNvSpPr>
              <p:nvPr/>
            </p:nvSpPr>
            <p:spPr bwMode="auto">
              <a:xfrm>
                <a:off x="3390901" y="2354263"/>
                <a:ext cx="58738"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2" name="Line 9">
                <a:extLst>
                  <a:ext uri="{FF2B5EF4-FFF2-40B4-BE49-F238E27FC236}">
                    <a16:creationId xmlns:a16="http://schemas.microsoft.com/office/drawing/2014/main" id="{BD751845-651D-52EA-40DE-3456D5BE4334}"/>
                  </a:ext>
                </a:extLst>
              </p:cNvPr>
              <p:cNvSpPr>
                <a:spLocks noChangeShapeType="1"/>
              </p:cNvSpPr>
              <p:nvPr/>
            </p:nvSpPr>
            <p:spPr bwMode="auto">
              <a:xfrm>
                <a:off x="3390901" y="2859088"/>
                <a:ext cx="58738"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3" name="Line 10">
                <a:extLst>
                  <a:ext uri="{FF2B5EF4-FFF2-40B4-BE49-F238E27FC236}">
                    <a16:creationId xmlns:a16="http://schemas.microsoft.com/office/drawing/2014/main" id="{3927DAD7-D0F7-44A0-D095-DED41D852600}"/>
                  </a:ext>
                </a:extLst>
              </p:cNvPr>
              <p:cNvSpPr>
                <a:spLocks noChangeShapeType="1"/>
              </p:cNvSpPr>
              <p:nvPr/>
            </p:nvSpPr>
            <p:spPr bwMode="auto">
              <a:xfrm>
                <a:off x="3390901" y="3367088"/>
                <a:ext cx="58738"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4" name="Line 11">
                <a:extLst>
                  <a:ext uri="{FF2B5EF4-FFF2-40B4-BE49-F238E27FC236}">
                    <a16:creationId xmlns:a16="http://schemas.microsoft.com/office/drawing/2014/main" id="{2B6AEDD0-FE72-84F2-0AAD-CD90D180DB5D}"/>
                  </a:ext>
                </a:extLst>
              </p:cNvPr>
              <p:cNvSpPr>
                <a:spLocks noChangeShapeType="1"/>
              </p:cNvSpPr>
              <p:nvPr/>
            </p:nvSpPr>
            <p:spPr bwMode="auto">
              <a:xfrm>
                <a:off x="3390901" y="3875088"/>
                <a:ext cx="58738"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5" name="Line 12">
                <a:extLst>
                  <a:ext uri="{FF2B5EF4-FFF2-40B4-BE49-F238E27FC236}">
                    <a16:creationId xmlns:a16="http://schemas.microsoft.com/office/drawing/2014/main" id="{1E969201-6154-256E-9893-FC5D7D5A2ADF}"/>
                  </a:ext>
                </a:extLst>
              </p:cNvPr>
              <p:cNvSpPr>
                <a:spLocks noChangeShapeType="1"/>
              </p:cNvSpPr>
              <p:nvPr/>
            </p:nvSpPr>
            <p:spPr bwMode="auto">
              <a:xfrm>
                <a:off x="3390901" y="4379913"/>
                <a:ext cx="58738" cy="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6" name="Line 13">
                <a:extLst>
                  <a:ext uri="{FF2B5EF4-FFF2-40B4-BE49-F238E27FC236}">
                    <a16:creationId xmlns:a16="http://schemas.microsoft.com/office/drawing/2014/main" id="{E82BD570-ADA0-DC84-6D23-CD91207596B1}"/>
                  </a:ext>
                </a:extLst>
              </p:cNvPr>
              <p:cNvSpPr>
                <a:spLocks noChangeShapeType="1"/>
              </p:cNvSpPr>
              <p:nvPr/>
            </p:nvSpPr>
            <p:spPr bwMode="auto">
              <a:xfrm>
                <a:off x="4011613"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7" name="Line 14">
                <a:extLst>
                  <a:ext uri="{FF2B5EF4-FFF2-40B4-BE49-F238E27FC236}">
                    <a16:creationId xmlns:a16="http://schemas.microsoft.com/office/drawing/2014/main" id="{C27E9D78-25B6-7AB9-E41C-B09A10D62942}"/>
                  </a:ext>
                </a:extLst>
              </p:cNvPr>
              <p:cNvSpPr>
                <a:spLocks noChangeShapeType="1"/>
              </p:cNvSpPr>
              <p:nvPr/>
            </p:nvSpPr>
            <p:spPr bwMode="auto">
              <a:xfrm>
                <a:off x="4591051"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8" name="Line 15">
                <a:extLst>
                  <a:ext uri="{FF2B5EF4-FFF2-40B4-BE49-F238E27FC236}">
                    <a16:creationId xmlns:a16="http://schemas.microsoft.com/office/drawing/2014/main" id="{C6050BD8-CA24-B97A-F3D0-E14F116E097C}"/>
                  </a:ext>
                </a:extLst>
              </p:cNvPr>
              <p:cNvSpPr>
                <a:spLocks noChangeShapeType="1"/>
              </p:cNvSpPr>
              <p:nvPr/>
            </p:nvSpPr>
            <p:spPr bwMode="auto">
              <a:xfrm>
                <a:off x="5154613"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9" name="Line 16">
                <a:extLst>
                  <a:ext uri="{FF2B5EF4-FFF2-40B4-BE49-F238E27FC236}">
                    <a16:creationId xmlns:a16="http://schemas.microsoft.com/office/drawing/2014/main" id="{E85BE806-0748-D0F1-95FD-0983E767995E}"/>
                  </a:ext>
                </a:extLst>
              </p:cNvPr>
              <p:cNvSpPr>
                <a:spLocks noChangeShapeType="1"/>
              </p:cNvSpPr>
              <p:nvPr/>
            </p:nvSpPr>
            <p:spPr bwMode="auto">
              <a:xfrm>
                <a:off x="5716588"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0" name="Line 17">
                <a:extLst>
                  <a:ext uri="{FF2B5EF4-FFF2-40B4-BE49-F238E27FC236}">
                    <a16:creationId xmlns:a16="http://schemas.microsoft.com/office/drawing/2014/main" id="{5E4AF2F6-D3C4-64A1-1D16-165AC5371EBD}"/>
                  </a:ext>
                </a:extLst>
              </p:cNvPr>
              <p:cNvSpPr>
                <a:spLocks noChangeShapeType="1"/>
              </p:cNvSpPr>
              <p:nvPr/>
            </p:nvSpPr>
            <p:spPr bwMode="auto">
              <a:xfrm>
                <a:off x="6278563"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1" name="Line 18">
                <a:extLst>
                  <a:ext uri="{FF2B5EF4-FFF2-40B4-BE49-F238E27FC236}">
                    <a16:creationId xmlns:a16="http://schemas.microsoft.com/office/drawing/2014/main" id="{C81FCB73-1484-B6DA-D911-40774D38A5FA}"/>
                  </a:ext>
                </a:extLst>
              </p:cNvPr>
              <p:cNvSpPr>
                <a:spLocks noChangeShapeType="1"/>
              </p:cNvSpPr>
              <p:nvPr/>
            </p:nvSpPr>
            <p:spPr bwMode="auto">
              <a:xfrm>
                <a:off x="6858001"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2" name="Line 19">
                <a:extLst>
                  <a:ext uri="{FF2B5EF4-FFF2-40B4-BE49-F238E27FC236}">
                    <a16:creationId xmlns:a16="http://schemas.microsoft.com/office/drawing/2014/main" id="{4CB14CDE-064B-50B5-2CF4-8C6BF18F92FD}"/>
                  </a:ext>
                </a:extLst>
              </p:cNvPr>
              <p:cNvSpPr>
                <a:spLocks noChangeShapeType="1"/>
              </p:cNvSpPr>
              <p:nvPr/>
            </p:nvSpPr>
            <p:spPr bwMode="auto">
              <a:xfrm>
                <a:off x="7423151"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3" name="Line 20">
                <a:extLst>
                  <a:ext uri="{FF2B5EF4-FFF2-40B4-BE49-F238E27FC236}">
                    <a16:creationId xmlns:a16="http://schemas.microsoft.com/office/drawing/2014/main" id="{A06D7C2E-6786-057B-DD85-E25F1F15C260}"/>
                  </a:ext>
                </a:extLst>
              </p:cNvPr>
              <p:cNvSpPr>
                <a:spLocks noChangeShapeType="1"/>
              </p:cNvSpPr>
              <p:nvPr/>
            </p:nvSpPr>
            <p:spPr bwMode="auto">
              <a:xfrm>
                <a:off x="7985126"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4" name="Line 21">
                <a:extLst>
                  <a:ext uri="{FF2B5EF4-FFF2-40B4-BE49-F238E27FC236}">
                    <a16:creationId xmlns:a16="http://schemas.microsoft.com/office/drawing/2014/main" id="{4CA7ACE3-CABA-43CC-455E-CE5D7259BC7E}"/>
                  </a:ext>
                </a:extLst>
              </p:cNvPr>
              <p:cNvSpPr>
                <a:spLocks noChangeShapeType="1"/>
              </p:cNvSpPr>
              <p:nvPr/>
            </p:nvSpPr>
            <p:spPr bwMode="auto">
              <a:xfrm>
                <a:off x="8545513" y="4865688"/>
                <a:ext cx="0" cy="82550"/>
              </a:xfrm>
              <a:prstGeom prst="line">
                <a:avLst/>
              </a:prstGeom>
              <a:noFill/>
              <a:ln w="22225"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55" name="Freeform 22">
              <a:extLst>
                <a:ext uri="{FF2B5EF4-FFF2-40B4-BE49-F238E27FC236}">
                  <a16:creationId xmlns:a16="http://schemas.microsoft.com/office/drawing/2014/main" id="{6F30DAC4-0B44-8751-D752-CC8FC1ECBD36}"/>
                </a:ext>
              </a:extLst>
            </p:cNvPr>
            <p:cNvSpPr>
              <a:spLocks/>
            </p:cNvSpPr>
            <p:nvPr/>
          </p:nvSpPr>
          <p:spPr bwMode="auto">
            <a:xfrm>
              <a:off x="5447771" y="2107143"/>
              <a:ext cx="5103813" cy="2749550"/>
            </a:xfrm>
            <a:custGeom>
              <a:avLst/>
              <a:gdLst>
                <a:gd name="T0" fmla="*/ 0 w 399944"/>
                <a:gd name="T1" fmla="*/ 101844 h 216375"/>
                <a:gd name="T2" fmla="*/ 44069 w 399944"/>
                <a:gd name="T3" fmla="*/ 26625 h 216375"/>
                <a:gd name="T4" fmla="*/ 89069 w 399944"/>
                <a:gd name="T5" fmla="*/ 0 h 216375"/>
                <a:gd name="T6" fmla="*/ 134444 w 399944"/>
                <a:gd name="T7" fmla="*/ 26625 h 216375"/>
                <a:gd name="T8" fmla="*/ 178694 w 399944"/>
                <a:gd name="T9" fmla="*/ 82500 h 216375"/>
                <a:gd name="T10" fmla="*/ 222569 w 399944"/>
                <a:gd name="T11" fmla="*/ 60000 h 216375"/>
                <a:gd name="T12" fmla="*/ 266819 w 399944"/>
                <a:gd name="T13" fmla="*/ 13500 h 216375"/>
                <a:gd name="T14" fmla="*/ 307694 w 399944"/>
                <a:gd name="T15" fmla="*/ 85125 h 216375"/>
                <a:gd name="T16" fmla="*/ 354569 w 399944"/>
                <a:gd name="T17" fmla="*/ 178875 h 216375"/>
                <a:gd name="T18" fmla="*/ 399944 w 399944"/>
                <a:gd name="T19" fmla="*/ 216375 h 216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9944" h="216375">
                  <a:moveTo>
                    <a:pt x="0" y="101844"/>
                  </a:moveTo>
                  <a:lnTo>
                    <a:pt x="44069" y="26625"/>
                  </a:lnTo>
                  <a:lnTo>
                    <a:pt x="89069" y="0"/>
                  </a:lnTo>
                  <a:lnTo>
                    <a:pt x="134444" y="26625"/>
                  </a:lnTo>
                  <a:lnTo>
                    <a:pt x="178694" y="82500"/>
                  </a:lnTo>
                  <a:lnTo>
                    <a:pt x="222569" y="60000"/>
                  </a:lnTo>
                  <a:lnTo>
                    <a:pt x="266819" y="13500"/>
                  </a:lnTo>
                  <a:lnTo>
                    <a:pt x="307694" y="85125"/>
                  </a:lnTo>
                  <a:lnTo>
                    <a:pt x="354569" y="178875"/>
                  </a:lnTo>
                  <a:lnTo>
                    <a:pt x="399944" y="216375"/>
                  </a:lnTo>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6" name="Freeform 23">
              <a:extLst>
                <a:ext uri="{FF2B5EF4-FFF2-40B4-BE49-F238E27FC236}">
                  <a16:creationId xmlns:a16="http://schemas.microsoft.com/office/drawing/2014/main" id="{A9CF1B43-4891-077A-7D87-01E51D9F60C0}"/>
                </a:ext>
              </a:extLst>
            </p:cNvPr>
            <p:cNvSpPr>
              <a:spLocks/>
            </p:cNvSpPr>
            <p:nvPr/>
          </p:nvSpPr>
          <p:spPr bwMode="auto">
            <a:xfrm>
              <a:off x="5447771" y="2159530"/>
              <a:ext cx="5103813" cy="2697163"/>
            </a:xfrm>
            <a:custGeom>
              <a:avLst/>
              <a:gdLst>
                <a:gd name="T0" fmla="*/ 0 w 399949"/>
                <a:gd name="T1" fmla="*/ 100124 h 212250"/>
                <a:gd name="T2" fmla="*/ 44074 w 399949"/>
                <a:gd name="T3" fmla="*/ 22500 h 212250"/>
                <a:gd name="T4" fmla="*/ 88699 w 399949"/>
                <a:gd name="T5" fmla="*/ 0 h 212250"/>
                <a:gd name="T6" fmla="*/ 134449 w 399949"/>
                <a:gd name="T7" fmla="*/ 23625 h 212250"/>
                <a:gd name="T8" fmla="*/ 178699 w 399949"/>
                <a:gd name="T9" fmla="*/ 78375 h 212250"/>
                <a:gd name="T10" fmla="*/ 222574 w 399949"/>
                <a:gd name="T11" fmla="*/ 55875 h 212250"/>
                <a:gd name="T12" fmla="*/ 266824 w 399949"/>
                <a:gd name="T13" fmla="*/ 9375 h 212250"/>
                <a:gd name="T14" fmla="*/ 317074 w 399949"/>
                <a:gd name="T15" fmla="*/ 94125 h 212250"/>
                <a:gd name="T16" fmla="*/ 355699 w 399949"/>
                <a:gd name="T17" fmla="*/ 172500 h 212250"/>
                <a:gd name="T18" fmla="*/ 399949 w 399949"/>
                <a:gd name="T19" fmla="*/ 212250 h 212250"/>
                <a:gd name="connsiteX0" fmla="*/ 0 w 399949"/>
                <a:gd name="connsiteY0" fmla="*/ 100124 h 212250"/>
                <a:gd name="connsiteX1" fmla="*/ 44074 w 399949"/>
                <a:gd name="connsiteY1" fmla="*/ 22500 h 212250"/>
                <a:gd name="connsiteX2" fmla="*/ 88699 w 399949"/>
                <a:gd name="connsiteY2" fmla="*/ 0 h 212250"/>
                <a:gd name="connsiteX3" fmla="*/ 134449 w 399949"/>
                <a:gd name="connsiteY3" fmla="*/ 23625 h 212250"/>
                <a:gd name="connsiteX4" fmla="*/ 178699 w 399949"/>
                <a:gd name="connsiteY4" fmla="*/ 78375 h 212250"/>
                <a:gd name="connsiteX5" fmla="*/ 222574 w 399949"/>
                <a:gd name="connsiteY5" fmla="*/ 55875 h 212250"/>
                <a:gd name="connsiteX6" fmla="*/ 266824 w 399949"/>
                <a:gd name="connsiteY6" fmla="*/ 7195 h 212250"/>
                <a:gd name="connsiteX7" fmla="*/ 317074 w 399949"/>
                <a:gd name="connsiteY7" fmla="*/ 94125 h 212250"/>
                <a:gd name="connsiteX8" fmla="*/ 355699 w 399949"/>
                <a:gd name="connsiteY8" fmla="*/ 172500 h 212250"/>
                <a:gd name="connsiteX9" fmla="*/ 399949 w 399949"/>
                <a:gd name="connsiteY9" fmla="*/ 212250 h 21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949" h="212250">
                  <a:moveTo>
                    <a:pt x="0" y="100124"/>
                  </a:moveTo>
                  <a:lnTo>
                    <a:pt x="44074" y="22500"/>
                  </a:lnTo>
                  <a:lnTo>
                    <a:pt x="88699" y="0"/>
                  </a:lnTo>
                  <a:lnTo>
                    <a:pt x="134449" y="23625"/>
                  </a:lnTo>
                  <a:lnTo>
                    <a:pt x="178699" y="78375"/>
                  </a:lnTo>
                  <a:lnTo>
                    <a:pt x="222574" y="55875"/>
                  </a:lnTo>
                  <a:lnTo>
                    <a:pt x="266824" y="7195"/>
                  </a:lnTo>
                  <a:lnTo>
                    <a:pt x="317074" y="94125"/>
                  </a:lnTo>
                  <a:lnTo>
                    <a:pt x="355699" y="172500"/>
                  </a:lnTo>
                  <a:lnTo>
                    <a:pt x="399949" y="212250"/>
                  </a:lnTo>
                </a:path>
              </a:pathLst>
            </a:custGeom>
            <a:noFill/>
            <a:ln w="31750" cap="rnd">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7" name="Freeform 24">
              <a:extLst>
                <a:ext uri="{FF2B5EF4-FFF2-40B4-BE49-F238E27FC236}">
                  <a16:creationId xmlns:a16="http://schemas.microsoft.com/office/drawing/2014/main" id="{7D5BB98E-3AD8-CCE6-2C4B-7D25E3B7F97D}"/>
                </a:ext>
              </a:extLst>
            </p:cNvPr>
            <p:cNvSpPr>
              <a:spLocks/>
            </p:cNvSpPr>
            <p:nvPr/>
          </p:nvSpPr>
          <p:spPr bwMode="auto">
            <a:xfrm>
              <a:off x="5447771" y="1921405"/>
              <a:ext cx="5070475" cy="2935288"/>
            </a:xfrm>
            <a:custGeom>
              <a:avLst/>
              <a:gdLst>
                <a:gd name="T0" fmla="*/ 0 w 397320"/>
                <a:gd name="T1" fmla="*/ 76516 h 231000"/>
                <a:gd name="T2" fmla="*/ 44070 w 397320"/>
                <a:gd name="T3" fmla="*/ 22125 h 231000"/>
                <a:gd name="T4" fmla="*/ 89070 w 397320"/>
                <a:gd name="T5" fmla="*/ 0 h 231000"/>
                <a:gd name="T6" fmla="*/ 133695 w 397320"/>
                <a:gd name="T7" fmla="*/ 23250 h 231000"/>
                <a:gd name="T8" fmla="*/ 177195 w 397320"/>
                <a:gd name="T9" fmla="*/ 81750 h 231000"/>
                <a:gd name="T10" fmla="*/ 227070 w 397320"/>
                <a:gd name="T11" fmla="*/ 66375 h 231000"/>
                <a:gd name="T12" fmla="*/ 265695 w 397320"/>
                <a:gd name="T13" fmla="*/ 45750 h 231000"/>
                <a:gd name="T14" fmla="*/ 311820 w 397320"/>
                <a:gd name="T15" fmla="*/ 139875 h 231000"/>
                <a:gd name="T16" fmla="*/ 355320 w 397320"/>
                <a:gd name="T17" fmla="*/ 207750 h 231000"/>
                <a:gd name="T18" fmla="*/ 397320 w 397320"/>
                <a:gd name="T19" fmla="*/ 231000 h 23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320" h="231000">
                  <a:moveTo>
                    <a:pt x="0" y="76516"/>
                  </a:moveTo>
                  <a:lnTo>
                    <a:pt x="44070" y="22125"/>
                  </a:lnTo>
                  <a:lnTo>
                    <a:pt x="89070" y="0"/>
                  </a:lnTo>
                  <a:lnTo>
                    <a:pt x="133695" y="23250"/>
                  </a:lnTo>
                  <a:lnTo>
                    <a:pt x="177195" y="81750"/>
                  </a:lnTo>
                  <a:lnTo>
                    <a:pt x="227070" y="66375"/>
                  </a:lnTo>
                  <a:lnTo>
                    <a:pt x="265695" y="45750"/>
                  </a:lnTo>
                  <a:lnTo>
                    <a:pt x="311820" y="139875"/>
                  </a:lnTo>
                  <a:lnTo>
                    <a:pt x="355320" y="207750"/>
                  </a:lnTo>
                  <a:lnTo>
                    <a:pt x="397320" y="231000"/>
                  </a:lnTo>
                </a:path>
              </a:pathLst>
            </a:custGeom>
            <a:noFill/>
            <a:ln w="2540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8" name="Line 26">
              <a:extLst>
                <a:ext uri="{FF2B5EF4-FFF2-40B4-BE49-F238E27FC236}">
                  <a16:creationId xmlns:a16="http://schemas.microsoft.com/office/drawing/2014/main" id="{C179281F-31AA-F8D8-51C6-B602C1BB0F83}"/>
                </a:ext>
              </a:extLst>
            </p:cNvPr>
            <p:cNvSpPr>
              <a:spLocks noChangeShapeType="1"/>
            </p:cNvSpPr>
            <p:nvPr/>
          </p:nvSpPr>
          <p:spPr bwMode="auto">
            <a:xfrm>
              <a:off x="7695671" y="5601230"/>
              <a:ext cx="319088" cy="0"/>
            </a:xfrm>
            <a:prstGeom prst="line">
              <a:avLst/>
            </a:prstGeom>
            <a:noFill/>
            <a:ln w="254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59" name="Line 27">
              <a:extLst>
                <a:ext uri="{FF2B5EF4-FFF2-40B4-BE49-F238E27FC236}">
                  <a16:creationId xmlns:a16="http://schemas.microsoft.com/office/drawing/2014/main" id="{21481031-B1F2-2D37-BE3A-22B70F1C8142}"/>
                </a:ext>
              </a:extLst>
            </p:cNvPr>
            <p:cNvSpPr>
              <a:spLocks noChangeShapeType="1"/>
            </p:cNvSpPr>
            <p:nvPr/>
          </p:nvSpPr>
          <p:spPr bwMode="auto">
            <a:xfrm>
              <a:off x="8865659" y="5601230"/>
              <a:ext cx="317500" cy="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0" name="Line 28">
              <a:extLst>
                <a:ext uri="{FF2B5EF4-FFF2-40B4-BE49-F238E27FC236}">
                  <a16:creationId xmlns:a16="http://schemas.microsoft.com/office/drawing/2014/main" id="{1119E119-D06D-7474-56D3-A139699F4AE5}"/>
                </a:ext>
              </a:extLst>
            </p:cNvPr>
            <p:cNvSpPr>
              <a:spLocks noChangeShapeType="1"/>
            </p:cNvSpPr>
            <p:nvPr/>
          </p:nvSpPr>
          <p:spPr bwMode="auto">
            <a:xfrm>
              <a:off x="9821334" y="5601230"/>
              <a:ext cx="317500" cy="0"/>
            </a:xfrm>
            <a:prstGeom prst="line">
              <a:avLst/>
            </a:prstGeom>
            <a:noFill/>
            <a:ln w="25400" cap="rnd">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1" name="Rectangle 29">
              <a:extLst>
                <a:ext uri="{FF2B5EF4-FFF2-40B4-BE49-F238E27FC236}">
                  <a16:creationId xmlns:a16="http://schemas.microsoft.com/office/drawing/2014/main" id="{1C9B0E22-CB2C-970C-B6D0-120A3BF8B366}"/>
                </a:ext>
              </a:extLst>
            </p:cNvPr>
            <p:cNvSpPr>
              <a:spLocks noChangeArrowheads="1"/>
            </p:cNvSpPr>
            <p:nvPr/>
          </p:nvSpPr>
          <p:spPr bwMode="auto">
            <a:xfrm>
              <a:off x="4920721" y="5550430"/>
              <a:ext cx="277813" cy="9525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
        <p:nvSpPr>
          <p:cNvPr id="64" name="TextBox 63">
            <a:extLst>
              <a:ext uri="{FF2B5EF4-FFF2-40B4-BE49-F238E27FC236}">
                <a16:creationId xmlns:a16="http://schemas.microsoft.com/office/drawing/2014/main" id="{AC8463CC-EF06-849F-5F2D-C1DDA9C8A8D9}"/>
              </a:ext>
            </a:extLst>
          </p:cNvPr>
          <p:cNvSpPr txBox="1"/>
          <p:nvPr/>
        </p:nvSpPr>
        <p:spPr>
          <a:xfrm>
            <a:off x="820078" y="1794662"/>
            <a:ext cx="3272976" cy="1200329"/>
          </a:xfrm>
          <a:prstGeom prst="rect">
            <a:avLst/>
          </a:prstGeom>
          <a:noFill/>
        </p:spPr>
        <p:txBody>
          <a:bodyPr wrap="square">
            <a:spAutoFit/>
          </a:bodyPr>
          <a:lstStyle/>
          <a:p>
            <a:r>
              <a:rPr lang="en-US" sz="2400" b="1" dirty="0">
                <a:solidFill>
                  <a:schemeClr val="accent4">
                    <a:lumMod val="75000"/>
                  </a:schemeClr>
                </a:solidFill>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people lose a close family member for each COVID-19 death</a:t>
            </a:r>
          </a:p>
        </p:txBody>
      </p:sp>
      <p:sp>
        <p:nvSpPr>
          <p:cNvPr id="3" name="TextBox 2">
            <a:extLst>
              <a:ext uri="{FF2B5EF4-FFF2-40B4-BE49-F238E27FC236}">
                <a16:creationId xmlns:a16="http://schemas.microsoft.com/office/drawing/2014/main" id="{7F8598EF-936D-3011-8E93-7FBAB88FE4BD}"/>
              </a:ext>
            </a:extLst>
          </p:cNvPr>
          <p:cNvSpPr txBox="1"/>
          <p:nvPr/>
        </p:nvSpPr>
        <p:spPr>
          <a:xfrm>
            <a:off x="700103" y="3316574"/>
            <a:ext cx="3642873" cy="2123658"/>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9 X 102,350 COVID-19 deaths in California =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~921,150 bereaved by COVID-19 death in their family</a:t>
            </a:r>
          </a:p>
        </p:txBody>
      </p:sp>
    </p:spTree>
    <p:extLst>
      <p:ext uri="{BB962C8B-B14F-4D97-AF65-F5344CB8AC3E}">
        <p14:creationId xmlns:p14="http://schemas.microsoft.com/office/powerpoint/2010/main" val="397577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D64800-4F99-0711-D8DD-C80B2D4EF2CA}"/>
              </a:ext>
            </a:extLst>
          </p:cNvPr>
          <p:cNvPicPr>
            <a:picLocks noChangeAspect="1"/>
          </p:cNvPicPr>
          <p:nvPr/>
        </p:nvPicPr>
        <p:blipFill>
          <a:blip r:embed="rId2"/>
          <a:stretch>
            <a:fillRect/>
          </a:stretch>
        </p:blipFill>
        <p:spPr>
          <a:xfrm>
            <a:off x="0" y="410209"/>
            <a:ext cx="12002619" cy="5575917"/>
          </a:xfrm>
          <a:prstGeom prst="rect">
            <a:avLst/>
          </a:prstGeom>
        </p:spPr>
      </p:pic>
      <p:sp>
        <p:nvSpPr>
          <p:cNvPr id="7" name="TextBox 6">
            <a:extLst>
              <a:ext uri="{FF2B5EF4-FFF2-40B4-BE49-F238E27FC236}">
                <a16:creationId xmlns:a16="http://schemas.microsoft.com/office/drawing/2014/main" id="{F4DF9B0D-5030-681A-4715-31BB859A4013}"/>
              </a:ext>
            </a:extLst>
          </p:cNvPr>
          <p:cNvSpPr txBox="1"/>
          <p:nvPr/>
        </p:nvSpPr>
        <p:spPr>
          <a:xfrm>
            <a:off x="328743" y="5986126"/>
            <a:ext cx="11086520" cy="461665"/>
          </a:xfrm>
          <a:prstGeom prst="rect">
            <a:avLst/>
          </a:prstGeom>
          <a:noFill/>
        </p:spPr>
        <p:txBody>
          <a:bodyPr wrap="square">
            <a:spAutoFit/>
          </a:bodyPr>
          <a:lstStyle/>
          <a:p>
            <a:r>
              <a:rPr lang="en-US" sz="1200" b="0" i="0" dirty="0">
                <a:solidFill>
                  <a:srgbClr val="222222"/>
                </a:solidFill>
                <a:effectLst/>
                <a:latin typeface="Times New Roman" panose="02020603050405020304" pitchFamily="18" charset="0"/>
                <a:cs typeface="Times New Roman" panose="02020603050405020304" pitchFamily="18" charset="0"/>
              </a:rPr>
              <a:t>Kidman, R., Margolis, R., Smith-Greenaway, E., &amp; Verdery, A. M. (2021). Estimates and projections of COVID-19 and parental death in the US. </a:t>
            </a:r>
            <a:r>
              <a:rPr lang="en-US" sz="1200" b="0" i="1" dirty="0">
                <a:solidFill>
                  <a:srgbClr val="222222"/>
                </a:solidFill>
                <a:effectLst/>
                <a:latin typeface="Times New Roman" panose="02020603050405020304" pitchFamily="18" charset="0"/>
                <a:cs typeface="Times New Roman" panose="02020603050405020304" pitchFamily="18" charset="0"/>
              </a:rPr>
              <a:t>JAMA pediatrics</a:t>
            </a:r>
            <a:r>
              <a:rPr lang="en-US" sz="1200" b="0" i="0" dirty="0">
                <a:solidFill>
                  <a:srgbClr val="222222"/>
                </a:solidFill>
                <a:effectLst/>
                <a:latin typeface="Times New Roman" panose="02020603050405020304" pitchFamily="18" charset="0"/>
                <a:cs typeface="Times New Roman" panose="02020603050405020304" pitchFamily="18" charset="0"/>
              </a:rPr>
              <a:t>, </a:t>
            </a:r>
            <a:r>
              <a:rPr lang="en-US" sz="1200" b="0" i="1" dirty="0">
                <a:solidFill>
                  <a:srgbClr val="222222"/>
                </a:solidFill>
                <a:effectLst/>
                <a:latin typeface="Times New Roman" panose="02020603050405020304" pitchFamily="18" charset="0"/>
                <a:cs typeface="Times New Roman" panose="02020603050405020304" pitchFamily="18" charset="0"/>
              </a:rPr>
              <a:t>175</a:t>
            </a:r>
            <a:r>
              <a:rPr lang="en-US" sz="1200" b="0" i="0" dirty="0">
                <a:solidFill>
                  <a:srgbClr val="222222"/>
                </a:solidFill>
                <a:effectLst/>
                <a:latin typeface="Times New Roman" panose="02020603050405020304" pitchFamily="18" charset="0"/>
                <a:cs typeface="Times New Roman" panose="02020603050405020304" pitchFamily="18" charset="0"/>
              </a:rPr>
              <a:t>(7), 745-746.</a:t>
            </a: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60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92CC39-0539-B3D7-5757-E8E8F82D4AFA}"/>
              </a:ext>
            </a:extLst>
          </p:cNvPr>
          <p:cNvPicPr>
            <a:picLocks noChangeAspect="1"/>
          </p:cNvPicPr>
          <p:nvPr/>
        </p:nvPicPr>
        <p:blipFill>
          <a:blip r:embed="rId2"/>
          <a:stretch>
            <a:fillRect/>
          </a:stretch>
        </p:blipFill>
        <p:spPr>
          <a:xfrm>
            <a:off x="457082" y="1291957"/>
            <a:ext cx="4572235" cy="5200917"/>
          </a:xfrm>
          <a:prstGeom prst="rect">
            <a:avLst/>
          </a:prstGeom>
        </p:spPr>
      </p:pic>
      <p:sp>
        <p:nvSpPr>
          <p:cNvPr id="6" name="Rectangle 5">
            <a:extLst>
              <a:ext uri="{FF2B5EF4-FFF2-40B4-BE49-F238E27FC236}">
                <a16:creationId xmlns:a16="http://schemas.microsoft.com/office/drawing/2014/main" id="{E7BBEF90-4467-549A-E57C-73441CC18AC9}"/>
              </a:ext>
            </a:extLst>
          </p:cNvPr>
          <p:cNvSpPr/>
          <p:nvPr/>
        </p:nvSpPr>
        <p:spPr>
          <a:xfrm>
            <a:off x="5773959" y="1291958"/>
            <a:ext cx="6089298" cy="5200916"/>
          </a:xfrm>
          <a:prstGeom prst="rect">
            <a:avLst/>
          </a:prstGeom>
          <a:solidFill>
            <a:srgbClr val="E6E6E6"/>
          </a:solidFill>
          <a:ln>
            <a:solidFill>
              <a:srgbClr val="E6E6E6"/>
            </a:solid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32F1CA1-8FBD-04C4-93E8-4B6830B4C9E0}"/>
              </a:ext>
            </a:extLst>
          </p:cNvPr>
          <p:cNvSpPr txBox="1"/>
          <p:nvPr/>
        </p:nvSpPr>
        <p:spPr>
          <a:xfrm>
            <a:off x="5863974" y="1753861"/>
            <a:ext cx="5870944" cy="830997"/>
          </a:xfrm>
          <a:prstGeom prst="rect">
            <a:avLst/>
          </a:prstGeom>
          <a:noFill/>
        </p:spPr>
        <p:txBody>
          <a:bodyPr wrap="square">
            <a:spAutoFit/>
          </a:bodyPr>
          <a:lstStyle/>
          <a:p>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~7,980 children 0-17-years-old lost a parent</a:t>
            </a:r>
          </a:p>
          <a:p>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[~6,040 – 12,900]</a:t>
            </a:r>
          </a:p>
        </p:txBody>
      </p:sp>
      <p:sp>
        <p:nvSpPr>
          <p:cNvPr id="8" name="TextBox 7">
            <a:extLst>
              <a:ext uri="{FF2B5EF4-FFF2-40B4-BE49-F238E27FC236}">
                <a16:creationId xmlns:a16="http://schemas.microsoft.com/office/drawing/2014/main" id="{A776F842-D395-4A05-F7C3-1AF175BF545B}"/>
              </a:ext>
            </a:extLst>
          </p:cNvPr>
          <p:cNvSpPr txBox="1"/>
          <p:nvPr/>
        </p:nvSpPr>
        <p:spPr>
          <a:xfrm>
            <a:off x="5857650" y="5158098"/>
            <a:ext cx="2855735" cy="369332"/>
          </a:xfrm>
          <a:prstGeom prst="rect">
            <a:avLst/>
          </a:prstGeom>
          <a:noFill/>
        </p:spPr>
        <p:txBody>
          <a:bodyPr wrap="square" anchor="ctr">
            <a:spAutoFit/>
          </a:bodyPr>
          <a:lstStyle/>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*as of July 7, 2023</a:t>
            </a:r>
          </a:p>
        </p:txBody>
      </p:sp>
      <p:sp>
        <p:nvSpPr>
          <p:cNvPr id="9" name="TextBox 8">
            <a:extLst>
              <a:ext uri="{FF2B5EF4-FFF2-40B4-BE49-F238E27FC236}">
                <a16:creationId xmlns:a16="http://schemas.microsoft.com/office/drawing/2014/main" id="{96CDA795-658B-5877-CB1E-6410EACBE508}"/>
              </a:ext>
            </a:extLst>
          </p:cNvPr>
          <p:cNvSpPr txBox="1"/>
          <p:nvPr/>
        </p:nvSpPr>
        <p:spPr>
          <a:xfrm>
            <a:off x="5773959" y="5909114"/>
            <a:ext cx="5850949" cy="461665"/>
          </a:xfrm>
          <a:prstGeom prst="rect">
            <a:avLst/>
          </a:prstGeom>
          <a:noFill/>
        </p:spPr>
        <p:txBody>
          <a:bodyPr wrap="square">
            <a:spAutoFit/>
          </a:bodyPr>
          <a:lstStyle/>
          <a:p>
            <a:r>
              <a:rPr lang="en-US" sz="1200" b="0" i="0" dirty="0">
                <a:solidFill>
                  <a:srgbClr val="222222"/>
                </a:solidFill>
                <a:effectLst/>
                <a:latin typeface="Times New Roman" panose="02020603050405020304" pitchFamily="18" charset="0"/>
                <a:cs typeface="Times New Roman" panose="02020603050405020304" pitchFamily="18" charset="0"/>
              </a:rPr>
              <a:t>Kidman, R., Margolis, R., Smith-Greenaway, E., &amp; Verdery, A. M. (2021). Estimates and projections of COVID-19 and parental death in the US. </a:t>
            </a:r>
            <a:r>
              <a:rPr lang="en-US" sz="1200" b="0" i="1" dirty="0">
                <a:solidFill>
                  <a:srgbClr val="222222"/>
                </a:solidFill>
                <a:effectLst/>
                <a:latin typeface="Times New Roman" panose="02020603050405020304" pitchFamily="18" charset="0"/>
                <a:cs typeface="Times New Roman" panose="02020603050405020304" pitchFamily="18" charset="0"/>
              </a:rPr>
              <a:t>JAMA pediatrics</a:t>
            </a:r>
            <a:r>
              <a:rPr lang="en-US" sz="1200" b="0" i="0" dirty="0">
                <a:solidFill>
                  <a:srgbClr val="222222"/>
                </a:solidFill>
                <a:effectLst/>
                <a:latin typeface="Times New Roman" panose="02020603050405020304" pitchFamily="18" charset="0"/>
                <a:cs typeface="Times New Roman" panose="02020603050405020304" pitchFamily="18" charset="0"/>
              </a:rPr>
              <a:t>, </a:t>
            </a:r>
            <a:r>
              <a:rPr lang="en-US" sz="1200" b="0" i="1" dirty="0">
                <a:solidFill>
                  <a:srgbClr val="222222"/>
                </a:solidFill>
                <a:effectLst/>
                <a:latin typeface="Times New Roman" panose="02020603050405020304" pitchFamily="18" charset="0"/>
                <a:cs typeface="Times New Roman" panose="02020603050405020304" pitchFamily="18" charset="0"/>
              </a:rPr>
              <a:t>175</a:t>
            </a:r>
            <a:r>
              <a:rPr lang="en-US" sz="1200" b="0" i="0" dirty="0">
                <a:solidFill>
                  <a:srgbClr val="222222"/>
                </a:solidFill>
                <a:effectLst/>
                <a:latin typeface="Times New Roman" panose="02020603050405020304" pitchFamily="18" charset="0"/>
                <a:cs typeface="Times New Roman" panose="02020603050405020304" pitchFamily="18" charset="0"/>
              </a:rPr>
              <a:t>(7), 745-746.</a:t>
            </a:r>
            <a:endParaRPr lang="en-US"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449F9E5-8193-4F2B-AD15-D2C3CB24AD43}"/>
              </a:ext>
            </a:extLst>
          </p:cNvPr>
          <p:cNvSpPr txBox="1"/>
          <p:nvPr/>
        </p:nvSpPr>
        <p:spPr>
          <a:xfrm>
            <a:off x="5857652" y="2909297"/>
            <a:ext cx="6089297" cy="1200329"/>
          </a:xfrm>
          <a:prstGeom prst="rect">
            <a:avLst/>
          </a:prstGeom>
          <a:noFill/>
        </p:spPr>
        <p:txBody>
          <a:bodyPr wrap="square">
            <a:spAutoFit/>
          </a:bodyPr>
          <a:lstStyle/>
          <a:p>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~2,150 children 0-9-years-old lost a parent</a:t>
            </a:r>
          </a:p>
          <a:p>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[~1,640 – 5,530]</a:t>
            </a:r>
          </a:p>
          <a:p>
            <a:endParaRPr lang="en-US"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D45AA27-0BB9-806E-3CA3-0EA68494558C}"/>
              </a:ext>
            </a:extLst>
          </p:cNvPr>
          <p:cNvSpPr txBox="1"/>
          <p:nvPr/>
        </p:nvSpPr>
        <p:spPr>
          <a:xfrm>
            <a:off x="5857651" y="4109626"/>
            <a:ext cx="6089298" cy="1200329"/>
          </a:xfrm>
          <a:prstGeom prst="rect">
            <a:avLst/>
          </a:prstGeom>
          <a:noFill/>
        </p:spPr>
        <p:txBody>
          <a:bodyPr wrap="square">
            <a:spAutoFit/>
          </a:bodyPr>
          <a:lstStyle/>
          <a:p>
            <a:r>
              <a:rPr lang="en-US" sz="2400" b="1" dirty="0">
                <a:solidFill>
                  <a:schemeClr val="tx1">
                    <a:lumMod val="75000"/>
                    <a:lumOff val="25000"/>
                  </a:schemeClr>
                </a:solidFill>
                <a:latin typeface="Times New Roman" panose="02020603050405020304" pitchFamily="18" charset="0"/>
                <a:cs typeface="Times New Roman" panose="02020603050405020304" pitchFamily="18" charset="0"/>
              </a:rPr>
              <a:t>~5,830 children 10-17-years-old lost a parent</a:t>
            </a:r>
          </a:p>
          <a:p>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[~4,401 – 7,260]</a:t>
            </a:r>
          </a:p>
          <a:p>
            <a:endParaRPr lang="en-US"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5CF3A270-4216-224C-5643-7AC821C66705}"/>
              </a:ext>
            </a:extLst>
          </p:cNvPr>
          <p:cNvSpPr>
            <a:spLocks noGrp="1"/>
          </p:cNvSpPr>
          <p:nvPr>
            <p:ph type="title"/>
          </p:nvPr>
        </p:nvSpPr>
        <p:spPr>
          <a:xfrm>
            <a:off x="328743" y="365126"/>
            <a:ext cx="11534514" cy="810532"/>
          </a:xfrm>
        </p:spPr>
        <p:txBody>
          <a:bodyPr>
            <a:noAutofit/>
          </a:bodyPr>
          <a:lstStyle/>
          <a:p>
            <a:pPr algn="l"/>
            <a:r>
              <a:rPr lang="en-US" sz="3500" dirty="0">
                <a:latin typeface="Times New Roman" panose="02020603050405020304" pitchFamily="18" charset="0"/>
                <a:cs typeface="Times New Roman" panose="02020603050405020304" pitchFamily="18" charset="0"/>
              </a:rPr>
              <a:t>Multiplier approach: Estimated number of children parentally bereaved by COVID-19, California</a:t>
            </a:r>
          </a:p>
        </p:txBody>
      </p:sp>
      <p:cxnSp>
        <p:nvCxnSpPr>
          <p:cNvPr id="13" name="Straight Connector 12">
            <a:extLst>
              <a:ext uri="{FF2B5EF4-FFF2-40B4-BE49-F238E27FC236}">
                <a16:creationId xmlns:a16="http://schemas.microsoft.com/office/drawing/2014/main" id="{FC81E18C-90B1-1A15-0ECF-802EA1E85D8B}"/>
              </a:ext>
            </a:extLst>
          </p:cNvPr>
          <p:cNvCxnSpPr>
            <a:cxnSpLocks/>
          </p:cNvCxnSpPr>
          <p:nvPr/>
        </p:nvCxnSpPr>
        <p:spPr>
          <a:xfrm>
            <a:off x="5793545" y="1259148"/>
            <a:ext cx="5995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19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E37B25-52AF-331E-C7CB-7C9433976842}"/>
              </a:ext>
            </a:extLst>
          </p:cNvPr>
          <p:cNvSpPr/>
          <p:nvPr/>
        </p:nvSpPr>
        <p:spPr>
          <a:xfrm>
            <a:off x="6283050" y="1042876"/>
            <a:ext cx="5603074" cy="5200916"/>
          </a:xfrm>
          <a:prstGeom prst="rect">
            <a:avLst/>
          </a:prstGeom>
          <a:solidFill>
            <a:srgbClr val="E6E6E6"/>
          </a:solidFill>
          <a:ln>
            <a:solidFill>
              <a:schemeClr val="tx1"/>
            </a:solid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E523A17-1BD0-8B5F-D15D-41BAD0E3E936}"/>
              </a:ext>
            </a:extLst>
          </p:cNvPr>
          <p:cNvSpPr/>
          <p:nvPr/>
        </p:nvSpPr>
        <p:spPr>
          <a:xfrm>
            <a:off x="228600" y="1042876"/>
            <a:ext cx="5703217" cy="5200916"/>
          </a:xfrm>
          <a:prstGeom prst="rect">
            <a:avLst/>
          </a:prstGeom>
          <a:solidFill>
            <a:srgbClr val="E6E6E6"/>
          </a:solidFill>
          <a:ln>
            <a:solidFill>
              <a:schemeClr val="tx1"/>
            </a:solid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C61A97D-2834-1719-A7C3-37335F9D0016}"/>
              </a:ext>
            </a:extLst>
          </p:cNvPr>
          <p:cNvSpPr>
            <a:spLocks noGrp="1"/>
          </p:cNvSpPr>
          <p:nvPr>
            <p:ph type="title"/>
          </p:nvPr>
        </p:nvSpPr>
        <p:spPr>
          <a:xfrm>
            <a:off x="1496842" y="1270286"/>
            <a:ext cx="2740131" cy="766988"/>
          </a:xfrm>
        </p:spPr>
        <p:txBody>
          <a:bodyPr>
            <a:normAutofit/>
          </a:bodyPr>
          <a:lstStyle/>
          <a:p>
            <a:r>
              <a:rPr lang="en-US" sz="3500" dirty="0">
                <a:latin typeface="Palatino Linotype" panose="02040502050505030304" pitchFamily="18" charset="0"/>
              </a:rPr>
              <a:t>Strengths</a:t>
            </a:r>
          </a:p>
        </p:txBody>
      </p:sp>
      <p:sp>
        <p:nvSpPr>
          <p:cNvPr id="4" name="Content Placeholder 2">
            <a:extLst>
              <a:ext uri="{FF2B5EF4-FFF2-40B4-BE49-F238E27FC236}">
                <a16:creationId xmlns:a16="http://schemas.microsoft.com/office/drawing/2014/main" id="{1554F847-C69A-2959-6D1F-B6A50D33DE2C}"/>
              </a:ext>
            </a:extLst>
          </p:cNvPr>
          <p:cNvSpPr txBox="1">
            <a:spLocks/>
          </p:cNvSpPr>
          <p:nvPr/>
        </p:nvSpPr>
        <p:spPr>
          <a:xfrm>
            <a:off x="6675115" y="1987477"/>
            <a:ext cx="5070572" cy="37991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latin typeface="Palatino Linotype" panose="02040502050505030304" pitchFamily="18" charset="0"/>
                <a:ea typeface="Tahoma" panose="020B0604030504040204" pitchFamily="34" charset="0"/>
                <a:cs typeface="Tahoma" panose="020B0604030504040204" pitchFamily="34" charset="0"/>
              </a:rPr>
              <a:t>Not particularly precise—statistical uncertainty around estimate</a:t>
            </a:r>
          </a:p>
          <a:p>
            <a:pPr marL="0" inden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latin typeface="Palatino Linotype" panose="02040502050505030304" pitchFamily="18" charset="0"/>
                <a:ea typeface="Tahoma" panose="020B0604030504040204" pitchFamily="34" charset="0"/>
                <a:cs typeface="Tahoma" panose="020B0604030504040204" pitchFamily="34" charset="0"/>
              </a:rPr>
              <a:t>Extrapolates from Black and White family structures</a:t>
            </a:r>
          </a:p>
          <a:p>
            <a:pPr marL="0" inden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latin typeface="Palatino Linotype" panose="02040502050505030304" pitchFamily="18" charset="0"/>
                <a:ea typeface="Tahoma" panose="020B0604030504040204" pitchFamily="34" charset="0"/>
                <a:cs typeface="Tahoma" panose="020B0604030504040204" pitchFamily="34" charset="0"/>
              </a:rPr>
              <a:t>Assumes family structures and mortality patterns relevant to California </a:t>
            </a:r>
          </a:p>
          <a:p>
            <a:pPr marL="0" inden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B282CE02-7274-CB85-C9A8-5CB81E52ADD2}"/>
              </a:ext>
            </a:extLst>
          </p:cNvPr>
          <p:cNvSpPr txBox="1">
            <a:spLocks/>
          </p:cNvSpPr>
          <p:nvPr/>
        </p:nvSpPr>
        <p:spPr>
          <a:xfrm>
            <a:off x="7981407" y="1071408"/>
            <a:ext cx="2532014" cy="11647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lumMod val="75000"/>
                    <a:lumOff val="25000"/>
                  </a:schemeClr>
                </a:solidFill>
                <a:latin typeface="Garamond" panose="02020404030301010803" pitchFamily="18" charset="0"/>
                <a:ea typeface="+mj-ea"/>
                <a:cs typeface="+mj-cs"/>
              </a:defRPr>
            </a:lvl1pPr>
          </a:lstStyle>
          <a:p>
            <a:pPr algn="l"/>
            <a:r>
              <a:rPr lang="en-US" sz="3500" dirty="0">
                <a:latin typeface="Palatino Linotype" panose="02040502050505030304" pitchFamily="18" charset="0"/>
              </a:rPr>
              <a:t>Limitations</a:t>
            </a:r>
          </a:p>
        </p:txBody>
      </p:sp>
      <p:sp>
        <p:nvSpPr>
          <p:cNvPr id="6" name="Content Placeholder 2">
            <a:extLst>
              <a:ext uri="{FF2B5EF4-FFF2-40B4-BE49-F238E27FC236}">
                <a16:creationId xmlns:a16="http://schemas.microsoft.com/office/drawing/2014/main" id="{033CC831-8EC3-3734-A6E8-BD3042CE418F}"/>
              </a:ext>
            </a:extLst>
          </p:cNvPr>
          <p:cNvSpPr txBox="1">
            <a:spLocks/>
          </p:cNvSpPr>
          <p:nvPr/>
        </p:nvSpPr>
        <p:spPr>
          <a:xfrm>
            <a:off x="372285" y="1994920"/>
            <a:ext cx="5516885" cy="37991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latin typeface="Palatino Linotype" panose="02040502050505030304" pitchFamily="18" charset="0"/>
                <a:ea typeface="Tahoma" panose="020B0604030504040204" pitchFamily="34" charset="0"/>
                <a:cs typeface="Tahoma" panose="020B0604030504040204" pitchFamily="34" charset="0"/>
              </a:rPr>
              <a:t>Flexible tool; track in lockstep fashion with death toll </a:t>
            </a:r>
          </a:p>
          <a:p>
            <a:pPr marL="0" inden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latin typeface="Palatino Linotype" panose="02040502050505030304" pitchFamily="18" charset="0"/>
                <a:ea typeface="Tahoma" panose="020B0604030504040204" pitchFamily="34" charset="0"/>
                <a:cs typeface="Tahoma" panose="020B0604030504040204" pitchFamily="34" charset="0"/>
              </a:rPr>
              <a:t>No ‘waiting for data’ – only data needed are # of COVID-19 deaths, ~1 day lagged</a:t>
            </a:r>
          </a:p>
          <a:p>
            <a:pPr marL="0" indent="0">
              <a:buNone/>
            </a:pPr>
            <a:endParaRPr lang="en-US" sz="2000" dirty="0">
              <a:latin typeface="Palatino Linotype" panose="02040502050505030304" pitchFamily="18" charset="0"/>
              <a:ea typeface="Tahoma" panose="020B0604030504040204" pitchFamily="34" charset="0"/>
              <a:cs typeface="Tahoma" panose="020B0604030504040204" pitchFamily="34" charset="0"/>
            </a:endParaRPr>
          </a:p>
          <a:p>
            <a:r>
              <a:rPr lang="en-US" sz="2000" dirty="0">
                <a:latin typeface="Palatino Linotype" panose="02040502050505030304" pitchFamily="18" charset="0"/>
                <a:ea typeface="Tahoma" panose="020B0604030504040204" pitchFamily="34" charset="0"/>
                <a:cs typeface="Tahoma" panose="020B0604030504040204" pitchFamily="34" charset="0"/>
              </a:rPr>
              <a:t>Interested in projections? With estimated # of COVID-19 deaths, offers a guidepost</a:t>
            </a:r>
          </a:p>
          <a:p>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2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E3A9-EAC2-53E3-2F61-EBC11ED741E9}"/>
              </a:ext>
            </a:extLst>
          </p:cNvPr>
          <p:cNvSpPr>
            <a:spLocks noGrp="1"/>
          </p:cNvSpPr>
          <p:nvPr>
            <p:ph type="title"/>
          </p:nvPr>
        </p:nvSpPr>
        <p:spPr>
          <a:xfrm>
            <a:off x="328743" y="231159"/>
            <a:ext cx="11534514" cy="1207406"/>
          </a:xfrm>
        </p:spPr>
        <p:txBody>
          <a:bodyPr>
            <a:normAutofit fontScale="90000"/>
          </a:bodyPr>
          <a:lstStyle/>
          <a:p>
            <a:pPr algn="l"/>
            <a:r>
              <a:rPr lang="en-US" dirty="0">
                <a:latin typeface="Times New Roman" panose="02020603050405020304" pitchFamily="18" charset="0"/>
                <a:cs typeface="Times New Roman" panose="02020603050405020304" pitchFamily="18" charset="0"/>
              </a:rPr>
              <a:t>Approach #2: Combined population &amp; mortality data to calculate parental death exposure </a:t>
            </a:r>
            <a:endParaRPr lang="en-US" dirty="0"/>
          </a:p>
        </p:txBody>
      </p:sp>
      <p:pic>
        <p:nvPicPr>
          <p:cNvPr id="4" name="Picture 3">
            <a:extLst>
              <a:ext uri="{FF2B5EF4-FFF2-40B4-BE49-F238E27FC236}">
                <a16:creationId xmlns:a16="http://schemas.microsoft.com/office/drawing/2014/main" id="{EB2CF164-1EE7-87EB-BCC7-2348FBB692CF}"/>
              </a:ext>
            </a:extLst>
          </p:cNvPr>
          <p:cNvPicPr>
            <a:picLocks noChangeAspect="1"/>
          </p:cNvPicPr>
          <p:nvPr/>
        </p:nvPicPr>
        <p:blipFill rotWithShape="1">
          <a:blip r:embed="rId2"/>
          <a:srcRect l="39492" r="25155" b="1"/>
          <a:stretch/>
        </p:blipFill>
        <p:spPr>
          <a:xfrm>
            <a:off x="528050" y="1730902"/>
            <a:ext cx="4321656" cy="2536487"/>
          </a:xfrm>
          <a:prstGeom prst="rect">
            <a:avLst/>
          </a:prstGeom>
        </p:spPr>
      </p:pic>
      <p:sp>
        <p:nvSpPr>
          <p:cNvPr id="5" name="Content Placeholder 2">
            <a:extLst>
              <a:ext uri="{FF2B5EF4-FFF2-40B4-BE49-F238E27FC236}">
                <a16:creationId xmlns:a16="http://schemas.microsoft.com/office/drawing/2014/main" id="{B043A4F1-54A1-C30D-63F3-629297A7EDCB}"/>
              </a:ext>
            </a:extLst>
          </p:cNvPr>
          <p:cNvSpPr txBox="1">
            <a:spLocks/>
          </p:cNvSpPr>
          <p:nvPr/>
        </p:nvSpPr>
        <p:spPr>
          <a:xfrm>
            <a:off x="5428448" y="1265493"/>
            <a:ext cx="6747510" cy="377172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0" u="none" strike="noStrike" baseline="0" dirty="0">
                <a:solidFill>
                  <a:srgbClr val="000000"/>
                </a:solidFill>
                <a:latin typeface="Palatino Linotype" panose="02040502050505030304" pitchFamily="18" charset="0"/>
              </a:rPr>
              <a:t>Population data</a:t>
            </a:r>
            <a:endParaRPr lang="en-US" sz="1800" b="0" i="0" u="none" strike="noStrike" baseline="0" dirty="0">
              <a:solidFill>
                <a:srgbClr val="000000"/>
              </a:solidFill>
              <a:latin typeface="Palatino Linotype" panose="02040502050505030304" pitchFamily="18" charset="0"/>
            </a:endParaRPr>
          </a:p>
          <a:p>
            <a:pPr marL="0" indent="0">
              <a:buNone/>
            </a:pPr>
            <a:r>
              <a:rPr lang="en-US" sz="1800" b="1" i="0" u="sng" strike="noStrike" baseline="0" dirty="0">
                <a:solidFill>
                  <a:srgbClr val="000000"/>
                </a:solidFill>
                <a:latin typeface="Palatino Linotype" panose="02040502050505030304" pitchFamily="18" charset="0"/>
              </a:rPr>
              <a:t>ACS 1-yr data (via IPUMS USA) </a:t>
            </a:r>
            <a:r>
              <a:rPr lang="en-US" sz="1800" b="0" i="0" u="none" strike="noStrike" baseline="0" dirty="0">
                <a:solidFill>
                  <a:srgbClr val="000000"/>
                </a:solidFill>
                <a:latin typeface="Palatino Linotype" panose="02040502050505030304" pitchFamily="18" charset="0"/>
              </a:rPr>
              <a:t>to estimate population sizes and co-resident compositions. </a:t>
            </a:r>
            <a:r>
              <a:rPr lang="en-US" sz="1800" i="0" strike="noStrike" baseline="0" dirty="0">
                <a:solidFill>
                  <a:srgbClr val="000000"/>
                </a:solidFill>
                <a:latin typeface="Palatino Linotype" panose="02040502050505030304" pitchFamily="18" charset="0"/>
              </a:rPr>
              <a:t>The data were coded to correspond with the mortality data from CDC WONDER</a:t>
            </a:r>
            <a:endParaRPr lang="en-US" sz="1800" b="0" i="0" u="none" strike="noStrike" baseline="0" dirty="0">
              <a:solidFill>
                <a:srgbClr val="000000"/>
              </a:solidFill>
              <a:latin typeface="Palatino Linotype" panose="02040502050505030304" pitchFamily="18" charset="0"/>
            </a:endParaRPr>
          </a:p>
          <a:p>
            <a:pPr marL="0" indent="0">
              <a:buNone/>
            </a:pPr>
            <a:endParaRPr lang="en-US" sz="1800" dirty="0">
              <a:solidFill>
                <a:srgbClr val="000000"/>
              </a:solidFill>
              <a:latin typeface="Palatino Linotype" panose="02040502050505030304" pitchFamily="18" charset="0"/>
            </a:endParaRPr>
          </a:p>
          <a:p>
            <a:pPr marL="0" indent="0">
              <a:buNone/>
            </a:pPr>
            <a:r>
              <a:rPr lang="en-US" sz="1800" b="1" i="0" u="none" strike="noStrike" baseline="0" dirty="0">
                <a:solidFill>
                  <a:srgbClr val="000000"/>
                </a:solidFill>
                <a:latin typeface="Palatino Linotype" panose="02040502050505030304" pitchFamily="18" charset="0"/>
              </a:rPr>
              <a:t>Mortality data </a:t>
            </a:r>
            <a:endParaRPr lang="en-US" sz="1800" b="0" i="0" u="none" strike="noStrike" baseline="0" dirty="0">
              <a:solidFill>
                <a:srgbClr val="000000"/>
              </a:solidFill>
              <a:latin typeface="Palatino Linotype" panose="02040502050505030304" pitchFamily="18" charset="0"/>
            </a:endParaRPr>
          </a:p>
          <a:p>
            <a:pPr marL="0" indent="0">
              <a:buNone/>
            </a:pPr>
            <a:r>
              <a:rPr lang="en-US" sz="1800" b="1" i="0" u="sng" strike="noStrike" baseline="0" dirty="0">
                <a:solidFill>
                  <a:srgbClr val="000000"/>
                </a:solidFill>
                <a:latin typeface="Palatino Linotype" panose="02040502050505030304" pitchFamily="18" charset="0"/>
              </a:rPr>
              <a:t>CDC WONDER Underlying Cause of Death </a:t>
            </a:r>
            <a:r>
              <a:rPr lang="en-US" sz="1800" b="0" i="0" u="none" strike="noStrike" baseline="0" dirty="0">
                <a:solidFill>
                  <a:srgbClr val="000000"/>
                </a:solidFill>
                <a:latin typeface="Palatino Linotype" panose="02040502050505030304" pitchFamily="18" charset="0"/>
              </a:rPr>
              <a:t>is the source used for 2000–2022 mortality rates. The data were coded into five racial groups: non-Hispanic White, non-Hispanic Black, non-Hispanic Indigenous, non-Hispanic Asian, and Hispanic.</a:t>
            </a:r>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0A187AD6-499A-871C-2459-2073ED50E082}"/>
              </a:ext>
            </a:extLst>
          </p:cNvPr>
          <p:cNvSpPr txBox="1"/>
          <p:nvPr/>
        </p:nvSpPr>
        <p:spPr>
          <a:xfrm>
            <a:off x="705851" y="4895925"/>
            <a:ext cx="10475495" cy="646331"/>
          </a:xfrm>
          <a:prstGeom prst="rect">
            <a:avLst/>
          </a:prstGeom>
          <a:noFill/>
        </p:spPr>
        <p:txBody>
          <a:bodyPr wrap="square">
            <a:spAutoFit/>
          </a:bodyPr>
          <a:lstStyle/>
          <a:p>
            <a:pPr marL="0" indent="0">
              <a:buNone/>
            </a:pPr>
            <a:r>
              <a:rPr lang="en-US" sz="1800" b="0" i="0" u="none" strike="noStrike" baseline="0" dirty="0">
                <a:solidFill>
                  <a:srgbClr val="000000"/>
                </a:solidFill>
                <a:latin typeface="Palatino Linotype" panose="02040502050505030304" pitchFamily="18" charset="0"/>
              </a:rPr>
              <a:t> Datasets were joined using age, gender, race, state, and year combinations. Gender-specific findings are not presented. </a:t>
            </a:r>
            <a:endParaRPr lang="en-US" sz="2000" dirty="0">
              <a:latin typeface="Palatino Linotype" panose="02040502050505030304" pitchFamily="18"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8A9FBB63-57DB-7B5F-AD4D-9C99522C46AE}"/>
              </a:ext>
            </a:extLst>
          </p:cNvPr>
          <p:cNvSpPr txBox="1"/>
          <p:nvPr/>
        </p:nvSpPr>
        <p:spPr>
          <a:xfrm>
            <a:off x="705851" y="5980510"/>
            <a:ext cx="8819149" cy="646331"/>
          </a:xfrm>
          <a:prstGeom prst="rect">
            <a:avLst/>
          </a:prstGeom>
          <a:noFill/>
        </p:spPr>
        <p:txBody>
          <a:bodyPr wrap="square">
            <a:spAutoFit/>
          </a:bodyPr>
          <a:lstStyle/>
          <a:p>
            <a:r>
              <a:rPr lang="en-US" b="1" dirty="0">
                <a:hlinkClick r:id="rId3"/>
              </a:rPr>
              <a:t>https://evermore.org/</a:t>
            </a:r>
            <a:endParaRPr lang="en-US" b="1" dirty="0"/>
          </a:p>
          <a:p>
            <a:r>
              <a:rPr lang="en-US" b="1" dirty="0">
                <a:hlinkClick r:id="rId4"/>
              </a:rPr>
              <a:t>https://evermore.org/wp-content/uploads/2023/01/Evermore-Childhood-Report.pdf</a:t>
            </a:r>
            <a:r>
              <a:rPr lang="en-US" b="1" dirty="0"/>
              <a:t> </a:t>
            </a:r>
          </a:p>
        </p:txBody>
      </p:sp>
    </p:spTree>
    <p:extLst>
      <p:ext uri="{BB962C8B-B14F-4D97-AF65-F5344CB8AC3E}">
        <p14:creationId xmlns:p14="http://schemas.microsoft.com/office/powerpoint/2010/main" val="277526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5A70-B18C-391B-AB53-C41BBA54DA58}"/>
              </a:ext>
            </a:extLst>
          </p:cNvPr>
          <p:cNvSpPr>
            <a:spLocks noGrp="1"/>
          </p:cNvSpPr>
          <p:nvPr>
            <p:ph type="title"/>
          </p:nvPr>
        </p:nvSpPr>
        <p:spPr>
          <a:xfrm>
            <a:off x="196336" y="333934"/>
            <a:ext cx="11534514" cy="810532"/>
          </a:xfrm>
        </p:spPr>
        <p:txBody>
          <a:bodyPr>
            <a:normAutofit/>
          </a:bodyPr>
          <a:lstStyle/>
          <a:p>
            <a:pPr algn="l"/>
            <a:r>
              <a:rPr lang="en-US" sz="3300" i="0" u="none" strike="noStrike" baseline="0" dirty="0">
                <a:solidFill>
                  <a:srgbClr val="000000"/>
                </a:solidFill>
                <a:latin typeface="Palatino Linotype" panose="02040502050505030304" pitchFamily="18" charset="0"/>
              </a:rPr>
              <a:t>Number of Parentally Bereaved Children</a:t>
            </a:r>
          </a:p>
        </p:txBody>
      </p:sp>
      <p:sp>
        <p:nvSpPr>
          <p:cNvPr id="5" name="TextBox 4">
            <a:extLst>
              <a:ext uri="{FF2B5EF4-FFF2-40B4-BE49-F238E27FC236}">
                <a16:creationId xmlns:a16="http://schemas.microsoft.com/office/drawing/2014/main" id="{33644663-6F90-5FA6-E15B-1773EA6F51EC}"/>
              </a:ext>
            </a:extLst>
          </p:cNvPr>
          <p:cNvSpPr txBox="1"/>
          <p:nvPr/>
        </p:nvSpPr>
        <p:spPr>
          <a:xfrm>
            <a:off x="196336" y="912316"/>
            <a:ext cx="11702836" cy="969496"/>
          </a:xfrm>
          <a:prstGeom prst="rect">
            <a:avLst/>
          </a:prstGeom>
          <a:noFill/>
        </p:spPr>
        <p:txBody>
          <a:bodyPr wrap="square">
            <a:spAutoFit/>
          </a:bodyPr>
          <a:lstStyle/>
          <a:p>
            <a:endParaRPr lang="en-US" sz="1900" dirty="0">
              <a:solidFill>
                <a:srgbClr val="000000"/>
              </a:solidFill>
              <a:latin typeface="Palatino Linotype" panose="02040502050505030304" pitchFamily="18" charset="0"/>
            </a:endParaRPr>
          </a:p>
          <a:p>
            <a:r>
              <a:rPr lang="en-US" sz="1900" dirty="0">
                <a:solidFill>
                  <a:srgbClr val="000000"/>
                </a:solidFill>
                <a:latin typeface="Palatino Linotype" panose="02040502050505030304" pitchFamily="18" charset="0"/>
              </a:rPr>
              <a:t>Multiply t</a:t>
            </a:r>
            <a:r>
              <a:rPr lang="en-US" sz="1900" b="0" i="0" u="none" strike="noStrike" baseline="0" dirty="0">
                <a:solidFill>
                  <a:srgbClr val="000000"/>
                </a:solidFill>
                <a:latin typeface="Palatino Linotype" panose="02040502050505030304" pitchFamily="18" charset="0"/>
              </a:rPr>
              <a:t>he number of deaths by the average number of co-resident children in each age, gender, race, state, and year grouping. These estimates constitute the annual rates of bereaved children. </a:t>
            </a:r>
            <a:endParaRPr lang="en-US" sz="1900" dirty="0">
              <a:latin typeface="Palatino Linotype" panose="02040502050505030304" pitchFamily="18" charset="0"/>
            </a:endParaRPr>
          </a:p>
        </p:txBody>
      </p:sp>
      <p:sp>
        <p:nvSpPr>
          <p:cNvPr id="6" name="Title 1">
            <a:extLst>
              <a:ext uri="{FF2B5EF4-FFF2-40B4-BE49-F238E27FC236}">
                <a16:creationId xmlns:a16="http://schemas.microsoft.com/office/drawing/2014/main" id="{61D30509-A8FE-C23D-F260-8512C0FC748E}"/>
              </a:ext>
            </a:extLst>
          </p:cNvPr>
          <p:cNvSpPr txBox="1">
            <a:spLocks/>
          </p:cNvSpPr>
          <p:nvPr/>
        </p:nvSpPr>
        <p:spPr>
          <a:xfrm>
            <a:off x="196336" y="2832545"/>
            <a:ext cx="11534514" cy="81053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tx1">
                    <a:lumMod val="75000"/>
                    <a:lumOff val="25000"/>
                  </a:schemeClr>
                </a:solidFill>
                <a:latin typeface="Garamond" panose="02020404030301010803" pitchFamily="18" charset="0"/>
                <a:ea typeface="+mj-ea"/>
                <a:cs typeface="+mj-cs"/>
              </a:defRPr>
            </a:lvl1pPr>
          </a:lstStyle>
          <a:p>
            <a:pPr algn="l"/>
            <a:r>
              <a:rPr lang="en-US" sz="3300" dirty="0">
                <a:solidFill>
                  <a:srgbClr val="000000"/>
                </a:solidFill>
                <a:latin typeface="Palatino Linotype" panose="02040502050505030304" pitchFamily="18" charset="0"/>
              </a:rPr>
              <a:t>Number of COVID-19 Bereaved Children</a:t>
            </a:r>
            <a:endParaRPr lang="en-US" sz="3300" dirty="0"/>
          </a:p>
        </p:txBody>
      </p:sp>
      <p:sp>
        <p:nvSpPr>
          <p:cNvPr id="7" name="TextBox 6">
            <a:extLst>
              <a:ext uri="{FF2B5EF4-FFF2-40B4-BE49-F238E27FC236}">
                <a16:creationId xmlns:a16="http://schemas.microsoft.com/office/drawing/2014/main" id="{A95E3B57-322A-7C88-23F4-67506467309A}"/>
              </a:ext>
            </a:extLst>
          </p:cNvPr>
          <p:cNvSpPr txBox="1"/>
          <p:nvPr/>
        </p:nvSpPr>
        <p:spPr>
          <a:xfrm>
            <a:off x="196336" y="3564459"/>
            <a:ext cx="11269699" cy="384721"/>
          </a:xfrm>
          <a:prstGeom prst="rect">
            <a:avLst/>
          </a:prstGeom>
          <a:noFill/>
        </p:spPr>
        <p:txBody>
          <a:bodyPr wrap="square">
            <a:spAutoFit/>
          </a:bodyPr>
          <a:lstStyle/>
          <a:p>
            <a:r>
              <a:rPr lang="en-US" sz="1900" b="0" i="0" u="none" strike="noStrike" baseline="0" dirty="0">
                <a:solidFill>
                  <a:srgbClr val="000000"/>
                </a:solidFill>
                <a:latin typeface="Palatino Linotype" panose="02040502050505030304" pitchFamily="18" charset="0"/>
              </a:rPr>
              <a:t>Same approach but substitute </a:t>
            </a:r>
            <a:r>
              <a:rPr lang="en-US" sz="1900" i="0" strike="noStrike" baseline="0" dirty="0">
                <a:solidFill>
                  <a:srgbClr val="000000"/>
                </a:solidFill>
                <a:latin typeface="Palatino Linotype" panose="02040502050505030304" pitchFamily="18" charset="0"/>
              </a:rPr>
              <a:t>COVID-only mortality data</a:t>
            </a:r>
            <a:r>
              <a:rPr lang="en-US" sz="1900" b="0" i="0" u="none" strike="noStrike" baseline="0" dirty="0">
                <a:solidFill>
                  <a:srgbClr val="000000"/>
                </a:solidFill>
                <a:latin typeface="Palatino Linotype" panose="02040502050505030304" pitchFamily="18" charset="0"/>
              </a:rPr>
              <a:t>. </a:t>
            </a:r>
            <a:endParaRPr lang="en-US" sz="1900" dirty="0">
              <a:latin typeface="Palatino Linotype" panose="02040502050505030304" pitchFamily="18" charset="0"/>
            </a:endParaRPr>
          </a:p>
        </p:txBody>
      </p:sp>
    </p:spTree>
    <p:extLst>
      <p:ext uri="{BB962C8B-B14F-4D97-AF65-F5344CB8AC3E}">
        <p14:creationId xmlns:p14="http://schemas.microsoft.com/office/powerpoint/2010/main" val="201097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E5BF-E887-584D-5285-0D141520254F}"/>
              </a:ext>
            </a:extLst>
          </p:cNvPr>
          <p:cNvSpPr>
            <a:spLocks noGrp="1"/>
          </p:cNvSpPr>
          <p:nvPr>
            <p:ph type="title"/>
          </p:nvPr>
        </p:nvSpPr>
        <p:spPr>
          <a:xfrm>
            <a:off x="502914" y="365126"/>
            <a:ext cx="11534514" cy="810532"/>
          </a:xfrm>
        </p:spPr>
        <p:txBody>
          <a:bodyPr>
            <a:normAutofit/>
          </a:bodyPr>
          <a:lstStyle/>
          <a:p>
            <a:r>
              <a:rPr lang="en-US" dirty="0"/>
              <a:t>COVID-19 bereaved children in California, by year</a:t>
            </a:r>
          </a:p>
        </p:txBody>
      </p:sp>
      <p:graphicFrame>
        <p:nvGraphicFramePr>
          <p:cNvPr id="5" name="Chart 4">
            <a:extLst>
              <a:ext uri="{FF2B5EF4-FFF2-40B4-BE49-F238E27FC236}">
                <a16:creationId xmlns:a16="http://schemas.microsoft.com/office/drawing/2014/main" id="{20AA7C79-E7AD-B0F1-564C-914C1F3776FA}"/>
              </a:ext>
            </a:extLst>
          </p:cNvPr>
          <p:cNvGraphicFramePr>
            <a:graphicFrameLocks/>
          </p:cNvGraphicFramePr>
          <p:nvPr>
            <p:extLst>
              <p:ext uri="{D42A27DB-BD31-4B8C-83A1-F6EECF244321}">
                <p14:modId xmlns:p14="http://schemas.microsoft.com/office/powerpoint/2010/main" val="3502494447"/>
              </p:ext>
            </p:extLst>
          </p:nvPr>
        </p:nvGraphicFramePr>
        <p:xfrm>
          <a:off x="1961949" y="1175658"/>
          <a:ext cx="7846194" cy="51673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E3D2A7D-0D07-747C-4B61-D60347CB3491}"/>
              </a:ext>
            </a:extLst>
          </p:cNvPr>
          <p:cNvSpPr txBox="1"/>
          <p:nvPr/>
        </p:nvSpPr>
        <p:spPr>
          <a:xfrm>
            <a:off x="9993085" y="4256315"/>
            <a:ext cx="1578429" cy="1754326"/>
          </a:xfrm>
          <a:prstGeom prst="rect">
            <a:avLst/>
          </a:prstGeom>
          <a:noFill/>
        </p:spPr>
        <p:txBody>
          <a:bodyPr wrap="square" rtlCol="0">
            <a:spAutoFit/>
          </a:bodyPr>
          <a:lstStyle/>
          <a:p>
            <a:r>
              <a:rPr lang="en-US" dirty="0"/>
              <a:t>2022 estimates based on preliminary, incomplete data as of 7/2022.</a:t>
            </a:r>
          </a:p>
        </p:txBody>
      </p:sp>
    </p:spTree>
    <p:extLst>
      <p:ext uri="{BB962C8B-B14F-4D97-AF65-F5344CB8AC3E}">
        <p14:creationId xmlns:p14="http://schemas.microsoft.com/office/powerpoint/2010/main" val="31318538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7">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1336</Words>
  <Application>Microsoft Office PowerPoint</Application>
  <PresentationFormat>Widescreen</PresentationFormat>
  <Paragraphs>139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Palatino Linotype</vt:lpstr>
      <vt:lpstr>Times New Roman</vt:lpstr>
      <vt:lpstr>1_Office Theme</vt:lpstr>
      <vt:lpstr>PowerPoint Presentation</vt:lpstr>
      <vt:lpstr>Approach #1: Demographic microsimulations to generate a ‘bereavement multiplier’</vt:lpstr>
      <vt:lpstr>COVID-19 family bereavement</vt:lpstr>
      <vt:lpstr>PowerPoint Presentation</vt:lpstr>
      <vt:lpstr>Multiplier approach: Estimated number of children parentally bereaved by COVID-19, California</vt:lpstr>
      <vt:lpstr>Strengths</vt:lpstr>
      <vt:lpstr>Approach #2: Combined population &amp; mortality data to calculate parental death exposure </vt:lpstr>
      <vt:lpstr>Number of Parentally Bereaved Children</vt:lpstr>
      <vt:lpstr>COVID-19 bereaved children in California, by year</vt:lpstr>
      <vt:lpstr>Parentally bereaved children in California, by year  (by COVID-19 and all-cause)</vt:lpstr>
      <vt:lpstr>Strengths</vt:lpstr>
      <vt:lpstr>Strengths</vt:lpstr>
      <vt:lpstr>Other sources—patchwork approach?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Verdery, Ashton Michael</dc:creator>
  <cp:lastModifiedBy>Emily Smith Greenaway</cp:lastModifiedBy>
  <cp:revision>58</cp:revision>
  <dcterms:created xsi:type="dcterms:W3CDTF">2020-11-02T21:14:12Z</dcterms:created>
  <dcterms:modified xsi:type="dcterms:W3CDTF">2023-07-07T20:38:31Z</dcterms:modified>
</cp:coreProperties>
</file>