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8" r:id="rId13"/>
    <p:sldId id="271" r:id="rId14"/>
    <p:sldId id="272" r:id="rId15"/>
    <p:sldId id="281" r:id="rId16"/>
    <p:sldId id="293" r:id="rId17"/>
    <p:sldId id="289" r:id="rId18"/>
    <p:sldId id="290" r:id="rId19"/>
    <p:sldId id="291" r:id="rId20"/>
    <p:sldId id="292" r:id="rId21"/>
  </p:sldIdLst>
  <p:sldSz cx="18288000" cy="10287000"/>
  <p:notesSz cx="9296400" cy="7010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01" autoAdjust="0"/>
  </p:normalViewPr>
  <p:slideViewPr>
    <p:cSldViewPr>
      <p:cViewPr varScale="1">
        <p:scale>
          <a:sx n="58" d="100"/>
          <a:sy n="58" d="100"/>
        </p:scale>
        <p:origin x="102" y="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6000" y="2351470"/>
            <a:ext cx="11024870" cy="229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003C59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3C5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3C59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‹#›</a:t>
            </a:fld>
            <a:endParaRPr spc="47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003C59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3C5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3C59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‹#›</a:t>
            </a:fld>
            <a:endParaRPr spc="47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003C59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3C59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‹#›</a:t>
            </a:fld>
            <a:endParaRPr spc="47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003C59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3C59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‹#›</a:t>
            </a:fld>
            <a:endParaRPr spc="47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3C59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‹#›</a:t>
            </a:fld>
            <a:endParaRPr spc="47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9D4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792474"/>
            <a:ext cx="13877925" cy="3425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003C59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6000" y="4745673"/>
            <a:ext cx="14161135" cy="3406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3C5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210337" y="9201518"/>
            <a:ext cx="621030" cy="576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3C59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‹#›</a:t>
            </a:fld>
            <a:endParaRPr spc="47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eginfo.legislature.ca.gov/faces/codes_displayText.xhtml?lawCode=WIC&amp;division=9.&amp;title&amp;part=6.&amp;chapter=16.1.&amp;articl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0079" y="0"/>
            <a:ext cx="8255" cy="10287000"/>
          </a:xfrm>
          <a:custGeom>
            <a:avLst/>
            <a:gdLst/>
            <a:ahLst/>
            <a:cxnLst/>
            <a:rect l="l" t="t" r="r" b="b"/>
            <a:pathLst>
              <a:path w="8255" h="10287000">
                <a:moveTo>
                  <a:pt x="0" y="10286999"/>
                </a:moveTo>
                <a:lnTo>
                  <a:pt x="7919" y="10286999"/>
                </a:lnTo>
                <a:lnTo>
                  <a:pt x="7919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D9D4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6741140" cy="10287000"/>
          </a:xfrm>
          <a:custGeom>
            <a:avLst/>
            <a:gdLst/>
            <a:ahLst/>
            <a:cxnLst/>
            <a:rect l="l" t="t" r="r" b="b"/>
            <a:pathLst>
              <a:path w="16741140" h="10287000">
                <a:moveTo>
                  <a:pt x="0" y="10286999"/>
                </a:moveTo>
                <a:lnTo>
                  <a:pt x="16740783" y="10286999"/>
                </a:lnTo>
                <a:lnTo>
                  <a:pt x="16740783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D9D4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16000" y="2134234"/>
            <a:ext cx="13395960" cy="295148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 marR="5080">
              <a:lnSpc>
                <a:spcPts val="7200"/>
              </a:lnSpc>
              <a:spcBef>
                <a:spcPts val="1540"/>
              </a:spcBef>
            </a:pPr>
            <a:r>
              <a:rPr sz="7200" dirty="0"/>
              <a:t>California</a:t>
            </a:r>
            <a:r>
              <a:rPr sz="7200" spc="-215" dirty="0"/>
              <a:t> </a:t>
            </a:r>
            <a:r>
              <a:rPr sz="7200" dirty="0"/>
              <a:t>Hope,</a:t>
            </a:r>
            <a:r>
              <a:rPr sz="7200" spc="-210" dirty="0"/>
              <a:t> </a:t>
            </a:r>
            <a:r>
              <a:rPr sz="7200" spc="-10" dirty="0"/>
              <a:t>Opportunity, Perseverance,</a:t>
            </a:r>
            <a:r>
              <a:rPr sz="7200" spc="-395" dirty="0"/>
              <a:t> </a:t>
            </a:r>
            <a:r>
              <a:rPr sz="7200" dirty="0"/>
              <a:t>and</a:t>
            </a:r>
            <a:r>
              <a:rPr sz="7200" spc="-390" dirty="0"/>
              <a:t> </a:t>
            </a:r>
            <a:r>
              <a:rPr sz="7200" spc="-100" dirty="0"/>
              <a:t>Empowerment </a:t>
            </a:r>
            <a:r>
              <a:rPr sz="7200" spc="80" dirty="0"/>
              <a:t>(HOPE)</a:t>
            </a:r>
            <a:r>
              <a:rPr sz="7200" spc="-150" dirty="0"/>
              <a:t> </a:t>
            </a:r>
            <a:r>
              <a:rPr sz="7200" dirty="0"/>
              <a:t>Trust</a:t>
            </a:r>
            <a:r>
              <a:rPr sz="7200" spc="-145" dirty="0"/>
              <a:t> </a:t>
            </a:r>
            <a:r>
              <a:rPr sz="7200" spc="-35" dirty="0"/>
              <a:t>Account</a:t>
            </a:r>
            <a:r>
              <a:rPr sz="7200" spc="-150" dirty="0"/>
              <a:t> </a:t>
            </a:r>
            <a:r>
              <a:rPr sz="7200" spc="-10" dirty="0"/>
              <a:t>Program</a:t>
            </a:r>
            <a:endParaRPr sz="7200"/>
          </a:p>
        </p:txBody>
      </p:sp>
      <p:sp>
        <p:nvSpPr>
          <p:cNvPr id="5" name="object 5"/>
          <p:cNvSpPr txBox="1"/>
          <p:nvPr/>
        </p:nvSpPr>
        <p:spPr>
          <a:xfrm>
            <a:off x="1016000" y="6601538"/>
            <a:ext cx="6983095" cy="10160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b="1" dirty="0">
                <a:solidFill>
                  <a:srgbClr val="003C59"/>
                </a:solidFill>
                <a:latin typeface="Trebuchet MS"/>
                <a:cs typeface="Trebuchet MS"/>
              </a:rPr>
              <a:t>Inaugural</a:t>
            </a:r>
            <a:r>
              <a:rPr sz="2800" b="1" spc="-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03C59"/>
                </a:solidFill>
                <a:latin typeface="Trebuchet MS"/>
                <a:cs typeface="Trebuchet MS"/>
              </a:rPr>
              <a:t>Advisory</a:t>
            </a:r>
            <a:r>
              <a:rPr sz="2800" b="1" spc="-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03C59"/>
                </a:solidFill>
                <a:latin typeface="Trebuchet MS"/>
                <a:cs typeface="Trebuchet MS"/>
              </a:rPr>
              <a:t>Workgroup</a:t>
            </a:r>
            <a:r>
              <a:rPr sz="2800" b="1" spc="-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50" dirty="0">
                <a:solidFill>
                  <a:srgbClr val="003C59"/>
                </a:solidFill>
                <a:latin typeface="Trebuchet MS"/>
                <a:cs typeface="Trebuchet MS"/>
              </a:rPr>
              <a:t>Meeting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i="1" spc="215" dirty="0">
                <a:solidFill>
                  <a:srgbClr val="003C59"/>
                </a:solidFill>
                <a:latin typeface="Gill Sans MT"/>
                <a:cs typeface="Gill Sans MT"/>
              </a:rPr>
              <a:t>Chaired</a:t>
            </a:r>
            <a:r>
              <a:rPr sz="28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95" dirty="0">
                <a:solidFill>
                  <a:srgbClr val="003C59"/>
                </a:solidFill>
                <a:latin typeface="Gill Sans MT"/>
                <a:cs typeface="Gill Sans MT"/>
              </a:rPr>
              <a:t>by:</a:t>
            </a:r>
            <a:r>
              <a:rPr sz="2800" i="1" spc="-2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b="1" spc="50" dirty="0">
                <a:solidFill>
                  <a:srgbClr val="003C59"/>
                </a:solidFill>
                <a:latin typeface="Trebuchet MS"/>
                <a:cs typeface="Trebuchet MS"/>
              </a:rPr>
              <a:t>State</a:t>
            </a:r>
            <a:r>
              <a:rPr sz="2800" b="1" spc="-14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35" dirty="0">
                <a:solidFill>
                  <a:srgbClr val="003C59"/>
                </a:solidFill>
                <a:latin typeface="Trebuchet MS"/>
                <a:cs typeface="Trebuchet MS"/>
              </a:rPr>
              <a:t>Treasurer</a:t>
            </a:r>
            <a:r>
              <a:rPr sz="2800" b="1" spc="-14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25" dirty="0">
                <a:solidFill>
                  <a:srgbClr val="003C59"/>
                </a:solidFill>
                <a:latin typeface="Trebuchet MS"/>
                <a:cs typeface="Trebuchet MS"/>
              </a:rPr>
              <a:t>Fiona</a:t>
            </a:r>
            <a:r>
              <a:rPr sz="2800" b="1" spc="-14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105" dirty="0">
                <a:solidFill>
                  <a:srgbClr val="003C59"/>
                </a:solidFill>
                <a:latin typeface="Trebuchet MS"/>
                <a:cs typeface="Trebuchet MS"/>
              </a:rPr>
              <a:t>Ma,</a:t>
            </a:r>
            <a:r>
              <a:rPr sz="2800" b="1" spc="-14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85" dirty="0">
                <a:solidFill>
                  <a:srgbClr val="003C59"/>
                </a:solidFill>
                <a:latin typeface="Trebuchet MS"/>
                <a:cs typeface="Trebuchet MS"/>
              </a:rPr>
              <a:t>CPA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16000" y="9231315"/>
            <a:ext cx="18395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325" dirty="0">
                <a:solidFill>
                  <a:srgbClr val="D9D9D9"/>
                </a:solidFill>
                <a:latin typeface="Arial Narrow"/>
                <a:cs typeface="Arial Narrow"/>
              </a:rPr>
              <a:t>2023</a:t>
            </a:r>
            <a:r>
              <a:rPr sz="2800" spc="120" dirty="0">
                <a:solidFill>
                  <a:srgbClr val="D9D9D9"/>
                </a:solidFill>
                <a:latin typeface="Arial Narrow"/>
                <a:cs typeface="Arial Narrow"/>
              </a:rPr>
              <a:t> </a:t>
            </a:r>
            <a:r>
              <a:rPr sz="2800" spc="100" dirty="0">
                <a:solidFill>
                  <a:srgbClr val="D9D9D9"/>
                </a:solidFill>
                <a:latin typeface="Arial Narrow"/>
                <a:cs typeface="Arial Narrow"/>
              </a:rPr>
              <a:t>Jan</a:t>
            </a:r>
            <a:r>
              <a:rPr sz="2800" spc="125" dirty="0">
                <a:solidFill>
                  <a:srgbClr val="D9D9D9"/>
                </a:solidFill>
                <a:latin typeface="Arial Narrow"/>
                <a:cs typeface="Arial Narrow"/>
              </a:rPr>
              <a:t> </a:t>
            </a:r>
            <a:r>
              <a:rPr sz="2800" spc="-85" dirty="0">
                <a:solidFill>
                  <a:srgbClr val="D9D9D9"/>
                </a:solidFill>
                <a:latin typeface="Arial Narrow"/>
                <a:cs typeface="Arial Narrow"/>
              </a:rPr>
              <a:t>31</a:t>
            </a:r>
            <a:endParaRPr sz="2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950626"/>
            <a:ext cx="1247267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200" dirty="0"/>
              <a:t> </a:t>
            </a:r>
            <a:r>
              <a:rPr spc="-35" dirty="0"/>
              <a:t>5.</a:t>
            </a:r>
            <a:r>
              <a:rPr spc="-200" dirty="0"/>
              <a:t> </a:t>
            </a:r>
            <a:r>
              <a:rPr dirty="0"/>
              <a:t>Executive</a:t>
            </a:r>
            <a:r>
              <a:rPr spc="-200" dirty="0"/>
              <a:t> </a:t>
            </a:r>
            <a:r>
              <a:rPr dirty="0"/>
              <a:t>Director's</a:t>
            </a:r>
            <a:r>
              <a:rPr spc="-200" dirty="0"/>
              <a:t> </a:t>
            </a:r>
            <a:r>
              <a:rPr spc="-10" dirty="0"/>
              <a:t>Report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43000" y="2459797"/>
            <a:ext cx="13944600" cy="5880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90" dirty="0">
                <a:solidFill>
                  <a:srgbClr val="003C59"/>
                </a:solidFill>
                <a:latin typeface="Trebuchet MS"/>
                <a:cs typeface="Trebuchet MS"/>
              </a:rPr>
              <a:t>D.</a:t>
            </a:r>
            <a:r>
              <a:rPr sz="3600" b="1" spc="-13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-70" dirty="0">
                <a:solidFill>
                  <a:srgbClr val="003C59"/>
                </a:solidFill>
                <a:latin typeface="Trebuchet MS"/>
                <a:cs typeface="Trebuchet MS"/>
              </a:rPr>
              <a:t>HOPE</a:t>
            </a:r>
            <a:r>
              <a:rPr sz="3600" b="1" spc="-12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/>
                <a:cs typeface="Trebuchet MS"/>
              </a:rPr>
              <a:t>Program</a:t>
            </a:r>
            <a:r>
              <a:rPr sz="3600" b="1" spc="-12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/>
                <a:cs typeface="Trebuchet MS"/>
              </a:rPr>
              <a:t>Consultant</a:t>
            </a:r>
            <a:r>
              <a:rPr sz="3600" b="1" spc="-12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/>
                <a:cs typeface="Trebuchet MS"/>
              </a:rPr>
              <a:t>update</a:t>
            </a:r>
            <a:r>
              <a:rPr sz="3600" b="1" spc="-12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-114" dirty="0">
                <a:solidFill>
                  <a:srgbClr val="003C59"/>
                </a:solidFill>
                <a:latin typeface="Trebuchet MS"/>
                <a:cs typeface="Trebuchet MS"/>
              </a:rPr>
              <a:t>-</a:t>
            </a:r>
            <a:r>
              <a:rPr sz="3600" b="1" spc="-12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-65" dirty="0">
                <a:solidFill>
                  <a:srgbClr val="003C59"/>
                </a:solidFill>
                <a:latin typeface="Trebuchet MS"/>
                <a:cs typeface="Trebuchet MS"/>
              </a:rPr>
              <a:t>Key</a:t>
            </a:r>
            <a:r>
              <a:rPr sz="3600" b="1" spc="-12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/>
                <a:cs typeface="Trebuchet MS"/>
              </a:rPr>
              <a:t>Action</a:t>
            </a:r>
            <a:r>
              <a:rPr sz="3600" b="1" spc="-12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50" dirty="0">
                <a:solidFill>
                  <a:srgbClr val="003C59"/>
                </a:solidFill>
                <a:latin typeface="Trebuchet MS"/>
                <a:cs typeface="Trebuchet MS"/>
              </a:rPr>
              <a:t>Dates</a:t>
            </a:r>
            <a:endParaRPr lang="en-US" sz="3600" b="1" spc="50" dirty="0">
              <a:solidFill>
                <a:srgbClr val="003C59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dirty="0">
              <a:latin typeface="Trebuchet MS"/>
              <a:cs typeface="Trebuchet MS"/>
            </a:endParaRPr>
          </a:p>
          <a:p>
            <a:pPr marL="12700" marR="5080">
              <a:lnSpc>
                <a:spcPct val="122800"/>
              </a:lnSpc>
              <a:buSzPct val="96428"/>
              <a:tabLst>
                <a:tab pos="120014" algn="l"/>
              </a:tabLst>
            </a:pPr>
            <a:r>
              <a:rPr lang="en-US" sz="2600" i="1" spc="45" dirty="0">
                <a:solidFill>
                  <a:srgbClr val="003C59"/>
                </a:solidFill>
                <a:latin typeface="Gill Sans MT"/>
                <a:cs typeface="Gill Sans MT"/>
              </a:rPr>
              <a:t>**Prospective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dirty="0">
                <a:solidFill>
                  <a:srgbClr val="003C59"/>
                </a:solidFill>
                <a:latin typeface="Gill Sans MT"/>
                <a:cs typeface="Gill Sans MT"/>
              </a:rPr>
              <a:t>proposers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105" dirty="0">
                <a:solidFill>
                  <a:srgbClr val="003C59"/>
                </a:solidFill>
                <a:latin typeface="Gill Sans MT"/>
                <a:cs typeface="Gill Sans MT"/>
              </a:rPr>
              <a:t>are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dirty="0">
                <a:solidFill>
                  <a:srgbClr val="003C59"/>
                </a:solidFill>
                <a:latin typeface="Gill Sans MT"/>
                <a:cs typeface="Gill Sans MT"/>
              </a:rPr>
              <a:t>hereby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125" dirty="0">
                <a:solidFill>
                  <a:srgbClr val="003C59"/>
                </a:solidFill>
                <a:latin typeface="Gill Sans MT"/>
                <a:cs typeface="Gill Sans MT"/>
              </a:rPr>
              <a:t>advised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114" dirty="0">
                <a:solidFill>
                  <a:srgbClr val="003C59"/>
                </a:solidFill>
                <a:latin typeface="Gill Sans MT"/>
                <a:cs typeface="Gill Sans MT"/>
              </a:rPr>
              <a:t>of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50" dirty="0">
                <a:solidFill>
                  <a:srgbClr val="003C59"/>
                </a:solidFill>
                <a:latin typeface="Gill Sans MT"/>
                <a:cs typeface="Gill Sans MT"/>
              </a:rPr>
              <a:t>the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70" dirty="0">
                <a:solidFill>
                  <a:srgbClr val="003C59"/>
                </a:solidFill>
                <a:latin typeface="Gill Sans MT"/>
                <a:cs typeface="Gill Sans MT"/>
              </a:rPr>
              <a:t>following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95" dirty="0">
                <a:solidFill>
                  <a:srgbClr val="003C59"/>
                </a:solidFill>
                <a:latin typeface="Gill Sans MT"/>
                <a:cs typeface="Gill Sans MT"/>
              </a:rPr>
              <a:t>estimated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95" dirty="0">
                <a:solidFill>
                  <a:srgbClr val="003C59"/>
                </a:solidFill>
                <a:latin typeface="Gill Sans MT"/>
                <a:cs typeface="Gill Sans MT"/>
              </a:rPr>
              <a:t>schedule.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55" dirty="0">
                <a:solidFill>
                  <a:srgbClr val="003C59"/>
                </a:solidFill>
                <a:latin typeface="Gill Sans MT"/>
                <a:cs typeface="Gill Sans MT"/>
              </a:rPr>
              <a:t>Dates</a:t>
            </a:r>
            <a:r>
              <a:rPr lang="en-US" sz="2600" i="1" spc="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80" dirty="0">
                <a:solidFill>
                  <a:srgbClr val="003C59"/>
                </a:solidFill>
                <a:latin typeface="Gill Sans MT"/>
                <a:cs typeface="Gill Sans MT"/>
              </a:rPr>
              <a:t>are </a:t>
            </a:r>
            <a:r>
              <a:rPr lang="en-US" sz="2600" i="1" spc="90" dirty="0">
                <a:solidFill>
                  <a:srgbClr val="003C59"/>
                </a:solidFill>
                <a:latin typeface="Gill Sans MT"/>
                <a:cs typeface="Gill Sans MT"/>
              </a:rPr>
              <a:t>subject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dirty="0">
                <a:solidFill>
                  <a:srgbClr val="003C59"/>
                </a:solidFill>
                <a:latin typeface="Gill Sans MT"/>
                <a:cs typeface="Gill Sans MT"/>
              </a:rPr>
              <a:t>to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195" dirty="0">
                <a:solidFill>
                  <a:srgbClr val="003C59"/>
                </a:solidFill>
                <a:latin typeface="Gill Sans MT"/>
                <a:cs typeface="Gill Sans MT"/>
              </a:rPr>
              <a:t>change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110" dirty="0">
                <a:solidFill>
                  <a:srgbClr val="003C59"/>
                </a:solidFill>
                <a:latin typeface="Gill Sans MT"/>
                <a:cs typeface="Gill Sans MT"/>
              </a:rPr>
              <a:t>due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dirty="0">
                <a:solidFill>
                  <a:srgbClr val="003C59"/>
                </a:solidFill>
                <a:latin typeface="Gill Sans MT"/>
                <a:cs typeface="Gill Sans MT"/>
              </a:rPr>
              <a:t>to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60" dirty="0">
                <a:solidFill>
                  <a:srgbClr val="003C59"/>
                </a:solidFill>
                <a:latin typeface="Gill Sans MT"/>
                <a:cs typeface="Gill Sans MT"/>
              </a:rPr>
              <a:t>administrative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85" dirty="0">
                <a:solidFill>
                  <a:srgbClr val="003C59"/>
                </a:solidFill>
                <a:latin typeface="Gill Sans MT"/>
                <a:cs typeface="Gill Sans MT"/>
              </a:rPr>
              <a:t>processing.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dirty="0">
                <a:solidFill>
                  <a:srgbClr val="003C59"/>
                </a:solidFill>
                <a:latin typeface="Gill Sans MT"/>
                <a:cs typeface="Gill Sans MT"/>
              </a:rPr>
              <a:t>Proposers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dirty="0">
                <a:solidFill>
                  <a:srgbClr val="003C59"/>
                </a:solidFill>
                <a:latin typeface="Gill Sans MT"/>
                <a:cs typeface="Gill Sans MT"/>
              </a:rPr>
              <a:t>must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105" dirty="0">
                <a:solidFill>
                  <a:srgbClr val="003C59"/>
                </a:solidFill>
                <a:latin typeface="Gill Sans MT"/>
                <a:cs typeface="Gill Sans MT"/>
              </a:rPr>
              <a:t>adhere</a:t>
            </a:r>
            <a:r>
              <a:rPr lang="en-US" sz="2600" i="1" spc="-2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dirty="0">
                <a:solidFill>
                  <a:srgbClr val="003C59"/>
                </a:solidFill>
                <a:latin typeface="Gill Sans MT"/>
                <a:cs typeface="Gill Sans MT"/>
              </a:rPr>
              <a:t>to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50" dirty="0">
                <a:solidFill>
                  <a:srgbClr val="003C59"/>
                </a:solidFill>
                <a:latin typeface="Gill Sans MT"/>
                <a:cs typeface="Gill Sans MT"/>
              </a:rPr>
              <a:t>the</a:t>
            </a:r>
            <a:r>
              <a:rPr lang="en-US" sz="2600" i="1" spc="-3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-25" dirty="0">
                <a:solidFill>
                  <a:srgbClr val="003C59"/>
                </a:solidFill>
                <a:latin typeface="Gill Sans MT"/>
                <a:cs typeface="Gill Sans MT"/>
              </a:rPr>
              <a:t>RFP </a:t>
            </a:r>
            <a:r>
              <a:rPr lang="en-US" sz="2600" i="1" dirty="0">
                <a:solidFill>
                  <a:srgbClr val="003C59"/>
                </a:solidFill>
                <a:latin typeface="Gill Sans MT"/>
                <a:cs typeface="Gill Sans MT"/>
              </a:rPr>
              <a:t>response</a:t>
            </a:r>
            <a:r>
              <a:rPr lang="en-US" sz="2600" i="1" spc="1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dirty="0">
                <a:solidFill>
                  <a:srgbClr val="003C59"/>
                </a:solidFill>
                <a:latin typeface="Gill Sans MT"/>
                <a:cs typeface="Gill Sans MT"/>
              </a:rPr>
              <a:t>submission</a:t>
            </a:r>
            <a:r>
              <a:rPr lang="en-US" sz="2600" i="1" spc="110" dirty="0">
                <a:solidFill>
                  <a:srgbClr val="003C59"/>
                </a:solidFill>
                <a:latin typeface="Gill Sans MT"/>
                <a:cs typeface="Gill Sans MT"/>
              </a:rPr>
              <a:t> due</a:t>
            </a:r>
            <a:r>
              <a:rPr lang="en-US" sz="2600" i="1" spc="114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170" dirty="0">
                <a:solidFill>
                  <a:srgbClr val="003C59"/>
                </a:solidFill>
                <a:latin typeface="Gill Sans MT"/>
                <a:cs typeface="Gill Sans MT"/>
              </a:rPr>
              <a:t>date</a:t>
            </a:r>
            <a:r>
              <a:rPr lang="en-US" sz="2600" i="1" spc="1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185" dirty="0">
                <a:solidFill>
                  <a:srgbClr val="003C59"/>
                </a:solidFill>
                <a:latin typeface="Gill Sans MT"/>
                <a:cs typeface="Gill Sans MT"/>
              </a:rPr>
              <a:t>and</a:t>
            </a:r>
            <a:r>
              <a:rPr lang="en-US" sz="2600" i="1" spc="114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lang="en-US" sz="2600" i="1" spc="40" dirty="0">
                <a:solidFill>
                  <a:srgbClr val="003C59"/>
                </a:solidFill>
                <a:latin typeface="Gill Sans MT"/>
                <a:cs typeface="Gill Sans MT"/>
              </a:rPr>
              <a:t>time.**</a:t>
            </a:r>
            <a:endParaRPr lang="en-US" sz="2600" strike="sngStrike" spc="114" dirty="0">
              <a:solidFill>
                <a:srgbClr val="003C59"/>
              </a:solidFill>
              <a:latin typeface="Gill Sans MT"/>
              <a:cs typeface="Gill Sans MT"/>
            </a:endParaRPr>
          </a:p>
          <a:p>
            <a:pPr marL="1073785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600" strike="sngStrike" spc="114" dirty="0">
                <a:solidFill>
                  <a:srgbClr val="003C59"/>
                </a:solidFill>
                <a:latin typeface="Gill Sans MT"/>
                <a:cs typeface="Gill Sans MT"/>
              </a:rPr>
              <a:t>January</a:t>
            </a:r>
            <a:r>
              <a:rPr sz="2600" strike="sngStrike" spc="-2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-395" dirty="0">
                <a:solidFill>
                  <a:srgbClr val="003C59"/>
                </a:solidFill>
                <a:latin typeface="Gill Sans MT"/>
                <a:cs typeface="Gill Sans MT"/>
              </a:rPr>
              <a:t>11,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210" dirty="0">
                <a:solidFill>
                  <a:srgbClr val="003C59"/>
                </a:solidFill>
                <a:latin typeface="Gill Sans MT"/>
                <a:cs typeface="Gill Sans MT"/>
              </a:rPr>
              <a:t>2023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dirty="0">
                <a:solidFill>
                  <a:srgbClr val="003C59"/>
                </a:solidFill>
                <a:latin typeface="Gill Sans MT"/>
                <a:cs typeface="Gill Sans MT"/>
              </a:rPr>
              <a:t>RFP</a:t>
            </a:r>
            <a:r>
              <a:rPr sz="2600" strike="sngStrike" spc="-2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105" dirty="0">
                <a:solidFill>
                  <a:srgbClr val="003C59"/>
                </a:solidFill>
                <a:latin typeface="Gill Sans MT"/>
                <a:cs typeface="Gill Sans MT"/>
              </a:rPr>
              <a:t>Available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dirty="0">
                <a:solidFill>
                  <a:srgbClr val="003C59"/>
                </a:solidFill>
                <a:latin typeface="Gill Sans MT"/>
                <a:cs typeface="Gill Sans MT"/>
              </a:rPr>
              <a:t>to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45" dirty="0">
                <a:solidFill>
                  <a:srgbClr val="003C59"/>
                </a:solidFill>
                <a:latin typeface="Gill Sans MT"/>
                <a:cs typeface="Gill Sans MT"/>
              </a:rPr>
              <a:t>Prospective</a:t>
            </a:r>
            <a:r>
              <a:rPr sz="2600" strike="sngStrike" spc="-2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-10" dirty="0">
                <a:solidFill>
                  <a:srgbClr val="003C59"/>
                </a:solidFill>
                <a:latin typeface="Gill Sans MT"/>
                <a:cs typeface="Gill Sans MT"/>
              </a:rPr>
              <a:t>Proposers</a:t>
            </a:r>
            <a:endParaRPr sz="2600" strike="sngStrike" dirty="0">
              <a:latin typeface="Gill Sans MT"/>
              <a:cs typeface="Gill Sans MT"/>
            </a:endParaRPr>
          </a:p>
          <a:p>
            <a:pPr marL="1073785" marR="1040765" indent="-457200">
              <a:lnSpc>
                <a:spcPts val="4130"/>
              </a:lnSpc>
              <a:spcBef>
                <a:spcPts val="260"/>
              </a:spcBef>
              <a:buFont typeface="Arial" panose="020B0604020202020204" pitchFamily="34" charset="0"/>
              <a:buChar char="•"/>
            </a:pPr>
            <a:r>
              <a:rPr sz="2600" strike="sngStrike" spc="114" dirty="0">
                <a:solidFill>
                  <a:srgbClr val="003C59"/>
                </a:solidFill>
                <a:latin typeface="Gill Sans MT"/>
                <a:cs typeface="Gill Sans MT"/>
              </a:rPr>
              <a:t>January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210" dirty="0">
                <a:solidFill>
                  <a:srgbClr val="003C59"/>
                </a:solidFill>
                <a:latin typeface="Gill Sans MT"/>
                <a:cs typeface="Gill Sans MT"/>
              </a:rPr>
              <a:t>24,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210" dirty="0">
                <a:solidFill>
                  <a:srgbClr val="003C59"/>
                </a:solidFill>
                <a:latin typeface="Gill Sans MT"/>
                <a:cs typeface="Gill Sans MT"/>
              </a:rPr>
              <a:t>2023</a:t>
            </a:r>
            <a:r>
              <a:rPr sz="2600" strike="sngStrike" spc="-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185" dirty="0">
                <a:solidFill>
                  <a:srgbClr val="003C59"/>
                </a:solidFill>
                <a:latin typeface="Gill Sans MT"/>
                <a:cs typeface="Gill Sans MT"/>
              </a:rPr>
              <a:t>at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185" dirty="0">
                <a:solidFill>
                  <a:srgbClr val="003C59"/>
                </a:solidFill>
                <a:latin typeface="Gill Sans MT"/>
                <a:cs typeface="Gill Sans MT"/>
              </a:rPr>
              <a:t>4:00</a:t>
            </a:r>
            <a:r>
              <a:rPr sz="2600" strike="sngStrike" spc="-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100" dirty="0">
                <a:solidFill>
                  <a:srgbClr val="003C59"/>
                </a:solidFill>
                <a:latin typeface="Gill Sans MT"/>
                <a:cs typeface="Gill Sans MT"/>
              </a:rPr>
              <a:t>p.m.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-225" dirty="0">
                <a:solidFill>
                  <a:srgbClr val="003C59"/>
                </a:solidFill>
                <a:latin typeface="Gill Sans MT"/>
                <a:cs typeface="Gill Sans MT"/>
              </a:rPr>
              <a:t>PT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75" dirty="0">
                <a:solidFill>
                  <a:srgbClr val="003C59"/>
                </a:solidFill>
                <a:latin typeface="Gill Sans MT"/>
                <a:cs typeface="Gill Sans MT"/>
              </a:rPr>
              <a:t>Deadline</a:t>
            </a:r>
            <a:r>
              <a:rPr sz="2600" strike="sngStrike" spc="-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dirty="0">
                <a:solidFill>
                  <a:srgbClr val="003C59"/>
                </a:solidFill>
                <a:latin typeface="Gill Sans MT"/>
                <a:cs typeface="Gill Sans MT"/>
              </a:rPr>
              <a:t>for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55" dirty="0">
                <a:solidFill>
                  <a:srgbClr val="003C59"/>
                </a:solidFill>
                <a:latin typeface="Gill Sans MT"/>
                <a:cs typeface="Gill Sans MT"/>
              </a:rPr>
              <a:t>Submission</a:t>
            </a:r>
            <a:r>
              <a:rPr sz="2600" strike="sngStrike" spc="-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114" dirty="0">
                <a:solidFill>
                  <a:srgbClr val="003C59"/>
                </a:solidFill>
                <a:latin typeface="Gill Sans MT"/>
                <a:cs typeface="Gill Sans MT"/>
              </a:rPr>
              <a:t>of</a:t>
            </a:r>
            <a:r>
              <a:rPr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-110" dirty="0">
                <a:solidFill>
                  <a:srgbClr val="003C59"/>
                </a:solidFill>
                <a:latin typeface="Gill Sans MT"/>
                <a:cs typeface="Gill Sans MT"/>
              </a:rPr>
              <a:t>Writte</a:t>
            </a:r>
            <a:r>
              <a:rPr lang="en-US" sz="2600" strike="sngStrike" spc="-110" dirty="0">
                <a:solidFill>
                  <a:srgbClr val="003C59"/>
                </a:solidFill>
                <a:latin typeface="Gill Sans MT"/>
                <a:cs typeface="Gill Sans MT"/>
              </a:rPr>
              <a:t>n</a:t>
            </a:r>
            <a:r>
              <a:rPr lang="en-US" sz="2600" strike="sngStrike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-10" dirty="0">
                <a:solidFill>
                  <a:srgbClr val="003C59"/>
                </a:solidFill>
                <a:latin typeface="Gill Sans MT"/>
                <a:cs typeface="Gill Sans MT"/>
              </a:rPr>
              <a:t>Questions </a:t>
            </a:r>
            <a:endParaRPr lang="en-US" sz="2600" strike="sngStrike" spc="-10" dirty="0">
              <a:solidFill>
                <a:srgbClr val="003C59"/>
              </a:solidFill>
              <a:latin typeface="Gill Sans MT"/>
              <a:cs typeface="Gill Sans MT"/>
            </a:endParaRPr>
          </a:p>
          <a:p>
            <a:pPr marL="1073785" marR="1040765" indent="-457200">
              <a:lnSpc>
                <a:spcPts val="4130"/>
              </a:lnSpc>
              <a:spcBef>
                <a:spcPts val="260"/>
              </a:spcBef>
              <a:buFont typeface="Arial" panose="020B0604020202020204" pitchFamily="34" charset="0"/>
              <a:buChar char="•"/>
            </a:pPr>
            <a:r>
              <a:rPr sz="2600" strike="sngStrike" spc="114" dirty="0">
                <a:solidFill>
                  <a:srgbClr val="003C59"/>
                </a:solidFill>
                <a:latin typeface="Gill Sans MT"/>
                <a:cs typeface="Gill Sans MT"/>
              </a:rPr>
              <a:t>January</a:t>
            </a:r>
            <a:r>
              <a:rPr sz="2600" strike="sngStrike" spc="-6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120" dirty="0">
                <a:solidFill>
                  <a:srgbClr val="003C59"/>
                </a:solidFill>
                <a:latin typeface="Gill Sans MT"/>
                <a:cs typeface="Gill Sans MT"/>
              </a:rPr>
              <a:t>26,</a:t>
            </a:r>
            <a:r>
              <a:rPr sz="2600" strike="sngStrike" spc="-6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210" dirty="0">
                <a:solidFill>
                  <a:srgbClr val="003C59"/>
                </a:solidFill>
                <a:latin typeface="Gill Sans MT"/>
                <a:cs typeface="Gill Sans MT"/>
              </a:rPr>
              <a:t>2023</a:t>
            </a:r>
            <a:r>
              <a:rPr sz="2600" strike="sngStrike" spc="-6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-10" dirty="0">
                <a:solidFill>
                  <a:srgbClr val="003C59"/>
                </a:solidFill>
                <a:latin typeface="Gill Sans MT"/>
                <a:cs typeface="Gill Sans MT"/>
              </a:rPr>
              <a:t>Distribution</a:t>
            </a:r>
            <a:r>
              <a:rPr sz="2600" strike="sngStrike" spc="-6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114" dirty="0">
                <a:solidFill>
                  <a:srgbClr val="003C59"/>
                </a:solidFill>
                <a:latin typeface="Gill Sans MT"/>
                <a:cs typeface="Gill Sans MT"/>
              </a:rPr>
              <a:t>of</a:t>
            </a:r>
            <a:r>
              <a:rPr sz="2600" strike="sngStrike" spc="-6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dirty="0">
                <a:solidFill>
                  <a:srgbClr val="003C59"/>
                </a:solidFill>
                <a:latin typeface="Gill Sans MT"/>
                <a:cs typeface="Gill Sans MT"/>
              </a:rPr>
              <a:t>Answers</a:t>
            </a:r>
            <a:r>
              <a:rPr sz="2600" strike="sngStrike" spc="-6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dirty="0">
                <a:solidFill>
                  <a:srgbClr val="003C59"/>
                </a:solidFill>
                <a:latin typeface="Gill Sans MT"/>
                <a:cs typeface="Gill Sans MT"/>
              </a:rPr>
              <a:t>to</a:t>
            </a:r>
            <a:r>
              <a:rPr sz="2600" strike="sngStrike" spc="-6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-110" dirty="0">
                <a:solidFill>
                  <a:srgbClr val="003C59"/>
                </a:solidFill>
                <a:latin typeface="Gill Sans MT"/>
                <a:cs typeface="Gill Sans MT"/>
              </a:rPr>
              <a:t>Written</a:t>
            </a:r>
            <a:r>
              <a:rPr sz="2600" strike="sngStrike" spc="-6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trike="sngStrike" spc="-10" dirty="0">
                <a:solidFill>
                  <a:srgbClr val="003C59"/>
                </a:solidFill>
                <a:latin typeface="Gill Sans MT"/>
                <a:cs typeface="Gill Sans MT"/>
              </a:rPr>
              <a:t>Questions</a:t>
            </a:r>
            <a:endParaRPr sz="2600" strike="sngStrike" dirty="0">
              <a:latin typeface="Gill Sans MT"/>
              <a:cs typeface="Gill Sans MT"/>
            </a:endParaRPr>
          </a:p>
          <a:p>
            <a:pPr marL="1073785" indent="-457200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•"/>
            </a:pPr>
            <a:r>
              <a:rPr sz="2600" b="1" spc="-65" dirty="0">
                <a:solidFill>
                  <a:srgbClr val="BA1111"/>
                </a:solidFill>
                <a:latin typeface="Trebuchet MS"/>
                <a:cs typeface="Trebuchet MS"/>
              </a:rPr>
              <a:t>February</a:t>
            </a:r>
            <a:r>
              <a:rPr sz="2600" b="1" spc="-85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spc="-150" dirty="0">
                <a:solidFill>
                  <a:srgbClr val="BA1111"/>
                </a:solidFill>
                <a:latin typeface="Trebuchet MS"/>
                <a:cs typeface="Trebuchet MS"/>
              </a:rPr>
              <a:t>03,</a:t>
            </a:r>
            <a:r>
              <a:rPr sz="2600" b="1" spc="-85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spc="-125" dirty="0">
                <a:solidFill>
                  <a:srgbClr val="BA1111"/>
                </a:solidFill>
                <a:latin typeface="Trebuchet MS"/>
                <a:cs typeface="Trebuchet MS"/>
              </a:rPr>
              <a:t>2023</a:t>
            </a:r>
            <a:r>
              <a:rPr sz="2600" b="1" spc="-85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dirty="0">
                <a:solidFill>
                  <a:srgbClr val="BA1111"/>
                </a:solidFill>
                <a:latin typeface="Trebuchet MS"/>
                <a:cs typeface="Trebuchet MS"/>
              </a:rPr>
              <a:t>at</a:t>
            </a:r>
            <a:r>
              <a:rPr sz="2600" b="1" spc="-80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dirty="0">
                <a:solidFill>
                  <a:srgbClr val="BA1111"/>
                </a:solidFill>
                <a:latin typeface="Trebuchet MS"/>
                <a:cs typeface="Trebuchet MS"/>
              </a:rPr>
              <a:t>4:00</a:t>
            </a:r>
            <a:r>
              <a:rPr sz="2600" b="1" spc="-85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spc="-125" dirty="0">
                <a:solidFill>
                  <a:srgbClr val="BA1111"/>
                </a:solidFill>
                <a:latin typeface="Trebuchet MS"/>
                <a:cs typeface="Trebuchet MS"/>
              </a:rPr>
              <a:t>p.m.</a:t>
            </a:r>
            <a:r>
              <a:rPr sz="2600" b="1" spc="-85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spc="-180" dirty="0">
                <a:solidFill>
                  <a:srgbClr val="BA1111"/>
                </a:solidFill>
                <a:latin typeface="Trebuchet MS"/>
                <a:cs typeface="Trebuchet MS"/>
              </a:rPr>
              <a:t>PT</a:t>
            </a:r>
            <a:r>
              <a:rPr sz="2600" b="1" spc="-80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dirty="0">
                <a:solidFill>
                  <a:srgbClr val="BA1111"/>
                </a:solidFill>
                <a:latin typeface="Trebuchet MS"/>
                <a:cs typeface="Trebuchet MS"/>
              </a:rPr>
              <a:t>Deadline</a:t>
            </a:r>
            <a:r>
              <a:rPr sz="2600" b="1" spc="-85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spc="-45" dirty="0">
                <a:solidFill>
                  <a:srgbClr val="BA1111"/>
                </a:solidFill>
                <a:latin typeface="Trebuchet MS"/>
                <a:cs typeface="Trebuchet MS"/>
              </a:rPr>
              <a:t>for</a:t>
            </a:r>
            <a:r>
              <a:rPr sz="2600" b="1" spc="-85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dirty="0">
                <a:solidFill>
                  <a:srgbClr val="BA1111"/>
                </a:solidFill>
                <a:latin typeface="Trebuchet MS"/>
                <a:cs typeface="Trebuchet MS"/>
              </a:rPr>
              <a:t>Submission</a:t>
            </a:r>
            <a:r>
              <a:rPr sz="2600" b="1" spc="-80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dirty="0">
                <a:solidFill>
                  <a:srgbClr val="BA1111"/>
                </a:solidFill>
                <a:latin typeface="Trebuchet MS"/>
                <a:cs typeface="Trebuchet MS"/>
              </a:rPr>
              <a:t>of</a:t>
            </a:r>
            <a:r>
              <a:rPr sz="2600" b="1" spc="-85" dirty="0">
                <a:solidFill>
                  <a:srgbClr val="BA1111"/>
                </a:solidFill>
                <a:latin typeface="Trebuchet MS"/>
                <a:cs typeface="Trebuchet MS"/>
              </a:rPr>
              <a:t> </a:t>
            </a:r>
            <a:r>
              <a:rPr sz="2600" b="1" spc="-10" dirty="0">
                <a:solidFill>
                  <a:srgbClr val="BA1111"/>
                </a:solidFill>
                <a:latin typeface="Trebuchet MS"/>
                <a:cs typeface="Trebuchet MS"/>
              </a:rPr>
              <a:t>Proposals</a:t>
            </a:r>
            <a:endParaRPr sz="2600" dirty="0">
              <a:latin typeface="Trebuchet MS"/>
              <a:cs typeface="Trebuchet MS"/>
            </a:endParaRPr>
          </a:p>
          <a:p>
            <a:pPr marL="1073785" marR="6441440" indent="-457200">
              <a:lnSpc>
                <a:spcPts val="4130"/>
              </a:lnSpc>
              <a:spcBef>
                <a:spcPts val="260"/>
              </a:spcBef>
              <a:buFont typeface="Arial" panose="020B0604020202020204" pitchFamily="34" charset="0"/>
              <a:buChar char="•"/>
            </a:pPr>
            <a:r>
              <a:rPr sz="2600" dirty="0">
                <a:solidFill>
                  <a:srgbClr val="003C59"/>
                </a:solidFill>
                <a:latin typeface="Gill Sans MT"/>
                <a:cs typeface="Gill Sans MT"/>
              </a:rPr>
              <a:t>February</a:t>
            </a:r>
            <a:r>
              <a:rPr sz="2600" spc="4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70" dirty="0">
                <a:solidFill>
                  <a:srgbClr val="003C59"/>
                </a:solidFill>
                <a:latin typeface="Gill Sans MT"/>
                <a:cs typeface="Gill Sans MT"/>
              </a:rPr>
              <a:t>0</a:t>
            </a:r>
            <a:r>
              <a:rPr lang="en-US" sz="2600" spc="70" dirty="0">
                <a:solidFill>
                  <a:srgbClr val="003C59"/>
                </a:solidFill>
                <a:latin typeface="Gill Sans MT"/>
                <a:cs typeface="Gill Sans MT"/>
              </a:rPr>
              <a:t>8</a:t>
            </a:r>
            <a:r>
              <a:rPr sz="2600" spc="70" dirty="0">
                <a:solidFill>
                  <a:srgbClr val="003C59"/>
                </a:solidFill>
                <a:latin typeface="Gill Sans MT"/>
                <a:cs typeface="Gill Sans MT"/>
              </a:rPr>
              <a:t>,</a:t>
            </a:r>
            <a:r>
              <a:rPr sz="2600" spc="4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210" dirty="0">
                <a:solidFill>
                  <a:srgbClr val="003C59"/>
                </a:solidFill>
                <a:latin typeface="Gill Sans MT"/>
                <a:cs typeface="Gill Sans MT"/>
              </a:rPr>
              <a:t>2023</a:t>
            </a:r>
            <a:r>
              <a:rPr sz="2600" spc="5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85" dirty="0">
                <a:solidFill>
                  <a:srgbClr val="003C59"/>
                </a:solidFill>
                <a:latin typeface="Gill Sans MT"/>
                <a:cs typeface="Gill Sans MT"/>
              </a:rPr>
              <a:t>Evaluation</a:t>
            </a:r>
            <a:r>
              <a:rPr sz="2600" spc="4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114" dirty="0">
                <a:solidFill>
                  <a:srgbClr val="003C59"/>
                </a:solidFill>
                <a:latin typeface="Gill Sans MT"/>
                <a:cs typeface="Gill Sans MT"/>
              </a:rPr>
              <a:t>of</a:t>
            </a:r>
            <a:r>
              <a:rPr lang="en-US" sz="2600" spc="4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35" dirty="0">
                <a:solidFill>
                  <a:srgbClr val="003C59"/>
                </a:solidFill>
                <a:latin typeface="Gill Sans MT"/>
                <a:cs typeface="Gill Sans MT"/>
              </a:rPr>
              <a:t>Proposals </a:t>
            </a:r>
            <a:endParaRPr lang="en-US" sz="2600" spc="35" dirty="0">
              <a:solidFill>
                <a:srgbClr val="003C59"/>
              </a:solidFill>
              <a:latin typeface="Gill Sans MT"/>
              <a:cs typeface="Gill Sans MT"/>
            </a:endParaRPr>
          </a:p>
          <a:p>
            <a:pPr marL="1073785" marR="6441440" indent="-457200">
              <a:lnSpc>
                <a:spcPts val="4130"/>
              </a:lnSpc>
              <a:spcBef>
                <a:spcPts val="260"/>
              </a:spcBef>
              <a:buFont typeface="Arial" panose="020B0604020202020204" pitchFamily="34" charset="0"/>
              <a:buChar char="•"/>
            </a:pPr>
            <a:r>
              <a:rPr sz="2600" dirty="0">
                <a:solidFill>
                  <a:srgbClr val="003C59"/>
                </a:solidFill>
                <a:latin typeface="Gill Sans MT"/>
                <a:cs typeface="Gill Sans MT"/>
              </a:rPr>
              <a:t>February</a:t>
            </a:r>
            <a:r>
              <a:rPr sz="2600" spc="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-175" dirty="0">
                <a:solidFill>
                  <a:srgbClr val="003C59"/>
                </a:solidFill>
                <a:latin typeface="Gill Sans MT"/>
                <a:cs typeface="Gill Sans MT"/>
              </a:rPr>
              <a:t>13,</a:t>
            </a:r>
            <a:r>
              <a:rPr sz="2600" spc="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210" dirty="0">
                <a:solidFill>
                  <a:srgbClr val="003C59"/>
                </a:solidFill>
                <a:latin typeface="Gill Sans MT"/>
                <a:cs typeface="Gill Sans MT"/>
              </a:rPr>
              <a:t>2023</a:t>
            </a:r>
            <a:r>
              <a:rPr sz="2600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dirty="0">
                <a:solidFill>
                  <a:srgbClr val="003C59"/>
                </a:solidFill>
                <a:latin typeface="Gill Sans MT"/>
                <a:cs typeface="Gill Sans MT"/>
              </a:rPr>
              <a:t>Notice</a:t>
            </a:r>
            <a:r>
              <a:rPr sz="2600" spc="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114" dirty="0">
                <a:solidFill>
                  <a:srgbClr val="003C59"/>
                </a:solidFill>
                <a:latin typeface="Gill Sans MT"/>
                <a:cs typeface="Gill Sans MT"/>
              </a:rPr>
              <a:t>of</a:t>
            </a:r>
            <a:r>
              <a:rPr sz="2600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dirty="0">
                <a:solidFill>
                  <a:srgbClr val="003C59"/>
                </a:solidFill>
                <a:latin typeface="Gill Sans MT"/>
                <a:cs typeface="Gill Sans MT"/>
              </a:rPr>
              <a:t>Intent</a:t>
            </a:r>
            <a:r>
              <a:rPr sz="2600" spc="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dirty="0">
                <a:solidFill>
                  <a:srgbClr val="003C59"/>
                </a:solidFill>
                <a:latin typeface="Gill Sans MT"/>
                <a:cs typeface="Gill Sans MT"/>
              </a:rPr>
              <a:t>to</a:t>
            </a:r>
            <a:r>
              <a:rPr sz="2600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-10" dirty="0">
                <a:solidFill>
                  <a:srgbClr val="003C59"/>
                </a:solidFill>
                <a:latin typeface="Gill Sans MT"/>
                <a:cs typeface="Gill Sans MT"/>
              </a:rPr>
              <a:t>Award</a:t>
            </a:r>
            <a:endParaRPr sz="2600" dirty="0">
              <a:latin typeface="Gill Sans MT"/>
              <a:cs typeface="Gill Sans MT"/>
            </a:endParaRPr>
          </a:p>
          <a:p>
            <a:pPr marL="1073785" indent="-457200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•"/>
            </a:pPr>
            <a:r>
              <a:rPr sz="2600" spc="70" dirty="0">
                <a:solidFill>
                  <a:srgbClr val="003C59"/>
                </a:solidFill>
                <a:latin typeface="Gill Sans MT"/>
                <a:cs typeface="Gill Sans MT"/>
              </a:rPr>
              <a:t>March</a:t>
            </a:r>
            <a:r>
              <a:rPr sz="2600" spc="-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-120" dirty="0">
                <a:solidFill>
                  <a:srgbClr val="003C59"/>
                </a:solidFill>
                <a:latin typeface="Gill Sans MT"/>
                <a:cs typeface="Gill Sans MT"/>
              </a:rPr>
              <a:t>01,</a:t>
            </a:r>
            <a:r>
              <a:rPr sz="2600" spc="-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210" dirty="0">
                <a:solidFill>
                  <a:srgbClr val="003C59"/>
                </a:solidFill>
                <a:latin typeface="Gill Sans MT"/>
                <a:cs typeface="Gill Sans MT"/>
              </a:rPr>
              <a:t>2023</a:t>
            </a:r>
            <a:r>
              <a:rPr sz="2600" spc="-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85" dirty="0">
                <a:solidFill>
                  <a:srgbClr val="003C59"/>
                </a:solidFill>
                <a:latin typeface="Gill Sans MT"/>
                <a:cs typeface="Gill Sans MT"/>
              </a:rPr>
              <a:t>Anticipated</a:t>
            </a:r>
            <a:r>
              <a:rPr sz="2600" spc="-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45" dirty="0">
                <a:solidFill>
                  <a:srgbClr val="003C59"/>
                </a:solidFill>
                <a:latin typeface="Gill Sans MT"/>
                <a:cs typeface="Gill Sans MT"/>
              </a:rPr>
              <a:t>Commencement</a:t>
            </a:r>
            <a:r>
              <a:rPr sz="2600" spc="-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114" dirty="0">
                <a:solidFill>
                  <a:srgbClr val="003C59"/>
                </a:solidFill>
                <a:latin typeface="Gill Sans MT"/>
                <a:cs typeface="Gill Sans MT"/>
              </a:rPr>
              <a:t>of</a:t>
            </a:r>
            <a:r>
              <a:rPr sz="2600" spc="-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600" spc="40" dirty="0">
                <a:solidFill>
                  <a:srgbClr val="003C59"/>
                </a:solidFill>
                <a:latin typeface="Gill Sans MT"/>
                <a:cs typeface="Gill Sans MT"/>
              </a:rPr>
              <a:t>Agreement</a:t>
            </a:r>
            <a:endParaRPr sz="2600" dirty="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10</a:t>
            </a:fld>
            <a:endParaRPr spc="47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2356765"/>
            <a:ext cx="13879194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99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105" dirty="0"/>
              <a:t> </a:t>
            </a:r>
            <a:r>
              <a:rPr spc="70" dirty="0"/>
              <a:t>6.</a:t>
            </a:r>
            <a:r>
              <a:rPr spc="-105" dirty="0"/>
              <a:t> </a:t>
            </a:r>
            <a:r>
              <a:rPr dirty="0"/>
              <a:t>Discussion</a:t>
            </a:r>
            <a:r>
              <a:rPr spc="-105" dirty="0"/>
              <a:t> </a:t>
            </a:r>
            <a:r>
              <a:rPr spc="80" dirty="0"/>
              <a:t>of</a:t>
            </a:r>
            <a:r>
              <a:rPr spc="-105" dirty="0"/>
              <a:t> </a:t>
            </a:r>
            <a:r>
              <a:rPr spc="-80" dirty="0"/>
              <a:t>proposed</a:t>
            </a:r>
            <a:r>
              <a:rPr spc="-105" dirty="0"/>
              <a:t> </a:t>
            </a:r>
            <a:r>
              <a:rPr spc="-10" dirty="0"/>
              <a:t>issue </a:t>
            </a:r>
            <a:r>
              <a:rPr dirty="0"/>
              <a:t>areas</a:t>
            </a:r>
            <a:r>
              <a:rPr spc="-265" dirty="0"/>
              <a:t> </a:t>
            </a:r>
            <a:r>
              <a:rPr spc="50" dirty="0"/>
              <a:t>for</a:t>
            </a:r>
            <a:r>
              <a:rPr spc="-260" dirty="0"/>
              <a:t> </a:t>
            </a:r>
            <a:r>
              <a:rPr dirty="0"/>
              <a:t>potential</a:t>
            </a:r>
            <a:r>
              <a:rPr spc="-265" dirty="0"/>
              <a:t> </a:t>
            </a:r>
            <a:r>
              <a:rPr spc="-135" dirty="0"/>
              <a:t>Workgroup</a:t>
            </a:r>
            <a:r>
              <a:rPr spc="-260" dirty="0"/>
              <a:t> </a:t>
            </a:r>
            <a:r>
              <a:rPr spc="-25" dirty="0"/>
              <a:t>member </a:t>
            </a:r>
            <a:r>
              <a:rPr spc="-10" dirty="0"/>
              <a:t>assignments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5940744"/>
            <a:ext cx="10923905" cy="1677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u="heavy" spc="-60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Welfare</a:t>
            </a:r>
            <a:r>
              <a:rPr sz="2800" b="1" i="1" u="heavy" spc="-120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 </a:t>
            </a:r>
            <a:r>
              <a:rPr sz="2800" b="1" i="1" u="heavy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and</a:t>
            </a:r>
            <a:r>
              <a:rPr sz="2800" b="1" i="1" u="heavy" spc="-120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 </a:t>
            </a:r>
            <a:r>
              <a:rPr sz="2800" b="1" i="1" u="heavy" spc="-75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Institutions</a:t>
            </a:r>
            <a:r>
              <a:rPr sz="2800" b="1" i="1" u="heavy" spc="-114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 </a:t>
            </a:r>
            <a:r>
              <a:rPr sz="2800" b="1" i="1" u="heavy" spc="110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Code</a:t>
            </a:r>
            <a:r>
              <a:rPr sz="2800" b="1" i="1" u="heavy" spc="-120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 </a:t>
            </a:r>
            <a:r>
              <a:rPr sz="2800" b="1" i="1" u="heavy" spc="-10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section</a:t>
            </a:r>
            <a:r>
              <a:rPr sz="2800" b="1" i="1" u="heavy" spc="-120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 </a:t>
            </a:r>
            <a:r>
              <a:rPr sz="2800" b="1" i="1" u="heavy" spc="-50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18997.54</a:t>
            </a:r>
            <a:r>
              <a:rPr sz="2800" b="1" i="1" spc="-50" dirty="0">
                <a:solidFill>
                  <a:srgbClr val="3B7DA2"/>
                </a:solidFill>
                <a:latin typeface="Trebuchet MS"/>
                <a:cs typeface="Trebuchet MS"/>
                <a:hlinkClick r:id="rId2"/>
              </a:rPr>
              <a:t>(</a:t>
            </a:r>
            <a:r>
              <a:rPr sz="2800" b="1" i="1" u="heavy" spc="-50" dirty="0">
                <a:solidFill>
                  <a:srgbClr val="3B7DA2"/>
                </a:solidFill>
                <a:uFill>
                  <a:solidFill>
                    <a:srgbClr val="3B7DA2"/>
                  </a:solidFill>
                </a:uFill>
                <a:latin typeface="Trebuchet MS"/>
                <a:cs typeface="Trebuchet MS"/>
                <a:hlinkClick r:id="rId2"/>
              </a:rPr>
              <a:t>c)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380"/>
              </a:spcBef>
            </a:pPr>
            <a:r>
              <a:rPr sz="2800" b="1" spc="50" dirty="0">
                <a:solidFill>
                  <a:srgbClr val="003C59"/>
                </a:solidFill>
                <a:latin typeface="Trebuchet MS"/>
                <a:cs typeface="Trebuchet MS"/>
              </a:rPr>
              <a:t>Kasey</a:t>
            </a:r>
            <a:r>
              <a:rPr sz="2800" b="1" spc="-14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003C59"/>
                </a:solidFill>
                <a:latin typeface="Trebuchet MS"/>
                <a:cs typeface="Trebuchet MS"/>
              </a:rPr>
              <a:t>O'Connor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i="1" spc="175" dirty="0">
                <a:solidFill>
                  <a:srgbClr val="003C59"/>
                </a:solidFill>
                <a:latin typeface="Gill Sans MT"/>
                <a:cs typeface="Gill Sans MT"/>
              </a:rPr>
              <a:t>Executive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30" dirty="0">
                <a:solidFill>
                  <a:srgbClr val="003C59"/>
                </a:solidFill>
                <a:latin typeface="Gill Sans MT"/>
                <a:cs typeface="Gill Sans MT"/>
              </a:rPr>
              <a:t>Director,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85" dirty="0">
                <a:solidFill>
                  <a:srgbClr val="003C59"/>
                </a:solidFill>
                <a:latin typeface="Gill Sans MT"/>
                <a:cs typeface="Gill Sans MT"/>
              </a:rPr>
              <a:t>California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95" dirty="0">
                <a:solidFill>
                  <a:srgbClr val="003C59"/>
                </a:solidFill>
                <a:latin typeface="Gill Sans MT"/>
                <a:cs typeface="Gill Sans MT"/>
              </a:rPr>
              <a:t>HOPE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50" dirty="0">
                <a:solidFill>
                  <a:srgbClr val="003C59"/>
                </a:solidFill>
                <a:latin typeface="Gill Sans MT"/>
                <a:cs typeface="Gill Sans MT"/>
              </a:rPr>
              <a:t>for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80" dirty="0">
                <a:solidFill>
                  <a:srgbClr val="003C59"/>
                </a:solidFill>
                <a:latin typeface="Gill Sans MT"/>
                <a:cs typeface="Gill Sans MT"/>
              </a:rPr>
              <a:t>Children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dirty="0">
                <a:solidFill>
                  <a:srgbClr val="003C59"/>
                </a:solidFill>
                <a:latin typeface="Gill Sans MT"/>
                <a:cs typeface="Gill Sans MT"/>
              </a:rPr>
              <a:t>Trust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225" dirty="0">
                <a:solidFill>
                  <a:srgbClr val="003C59"/>
                </a:solidFill>
                <a:latin typeface="Gill Sans MT"/>
                <a:cs typeface="Gill Sans MT"/>
              </a:rPr>
              <a:t>Account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60" dirty="0">
                <a:solidFill>
                  <a:srgbClr val="003C59"/>
                </a:solidFill>
                <a:latin typeface="Gill Sans MT"/>
                <a:cs typeface="Gill Sans MT"/>
              </a:rPr>
              <a:t>Program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11</a:t>
            </a:fld>
            <a:endParaRPr spc="47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792474"/>
            <a:ext cx="14243050" cy="19579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99"/>
              </a:lnSpc>
              <a:spcBef>
                <a:spcPts val="100"/>
              </a:spcBef>
            </a:pPr>
            <a:r>
              <a:rPr sz="5600" dirty="0"/>
              <a:t>Item</a:t>
            </a:r>
            <a:r>
              <a:rPr sz="5600" spc="-145" dirty="0"/>
              <a:t> </a:t>
            </a:r>
            <a:r>
              <a:rPr sz="5600" spc="75" dirty="0"/>
              <a:t>6.</a:t>
            </a:r>
            <a:r>
              <a:rPr sz="5600" spc="-145" dirty="0"/>
              <a:t> </a:t>
            </a:r>
            <a:r>
              <a:rPr sz="5600" dirty="0"/>
              <a:t>Discussion</a:t>
            </a:r>
            <a:r>
              <a:rPr sz="5600" spc="-145" dirty="0"/>
              <a:t> </a:t>
            </a:r>
            <a:r>
              <a:rPr sz="5600" spc="85" dirty="0"/>
              <a:t>of</a:t>
            </a:r>
            <a:r>
              <a:rPr sz="5600" spc="-140" dirty="0"/>
              <a:t> </a:t>
            </a:r>
            <a:r>
              <a:rPr sz="5600" spc="-85" dirty="0"/>
              <a:t>proposed</a:t>
            </a:r>
            <a:r>
              <a:rPr sz="5600" spc="-145" dirty="0"/>
              <a:t> </a:t>
            </a:r>
            <a:r>
              <a:rPr sz="5600" spc="-10" dirty="0"/>
              <a:t>issue areas</a:t>
            </a:r>
            <a:r>
              <a:rPr sz="5600" spc="-235" dirty="0"/>
              <a:t> </a:t>
            </a:r>
            <a:r>
              <a:rPr sz="5600" dirty="0"/>
              <a:t>for</a:t>
            </a:r>
            <a:r>
              <a:rPr sz="5600" spc="-229" dirty="0"/>
              <a:t> </a:t>
            </a:r>
            <a:r>
              <a:rPr sz="5600" spc="-10" dirty="0"/>
              <a:t>potential</a:t>
            </a:r>
            <a:r>
              <a:rPr sz="5600" spc="-229" dirty="0"/>
              <a:t> </a:t>
            </a:r>
            <a:r>
              <a:rPr sz="5600" spc="-135" dirty="0"/>
              <a:t>Workgroup</a:t>
            </a:r>
            <a:r>
              <a:rPr sz="5600" spc="-235" dirty="0"/>
              <a:t> </a:t>
            </a:r>
            <a:r>
              <a:rPr sz="5600" spc="-10" dirty="0"/>
              <a:t>member assignments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8200" y="2937308"/>
            <a:ext cx="15011400" cy="68853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sz="2400" b="1" u="sng" dirty="0">
                <a:solidFill>
                  <a:srgbClr val="003C59"/>
                </a:solidFill>
                <a:latin typeface="Trebuchet MS" panose="020B0603020202020204" pitchFamily="34" charset="0"/>
              </a:rPr>
              <a:t>The Advisory Workgroup, per statute, must include – but IS NOT LIMITED TO - on the following: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003C59"/>
                </a:solidFill>
                <a:latin typeface="Trebuchet MS" panose="020B0603020202020204" pitchFamily="34" charset="0"/>
              </a:rPr>
              <a:t>define“eligible</a:t>
            </a: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” child or youth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responsible agency for determining this eligibility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Necessary data/data sharing agreements 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Appropriate privacy protections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Best investment practices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Actuarial estimates re: the program 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(continue on next slide…)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12</a:t>
            </a:fld>
            <a:endParaRPr spc="47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792474"/>
            <a:ext cx="14833600" cy="35346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99"/>
              </a:lnSpc>
              <a:spcBef>
                <a:spcPts val="100"/>
              </a:spcBef>
            </a:pPr>
            <a:r>
              <a:rPr sz="5000" dirty="0"/>
              <a:t>Item</a:t>
            </a:r>
            <a:r>
              <a:rPr sz="5000" spc="-145" dirty="0"/>
              <a:t> </a:t>
            </a:r>
            <a:r>
              <a:rPr sz="5000" spc="75" dirty="0"/>
              <a:t>6.</a:t>
            </a:r>
            <a:r>
              <a:rPr sz="5000" spc="-145" dirty="0"/>
              <a:t> </a:t>
            </a:r>
            <a:r>
              <a:rPr sz="5000" dirty="0"/>
              <a:t>Discussion</a:t>
            </a:r>
            <a:r>
              <a:rPr sz="5000" spc="-145" dirty="0"/>
              <a:t> </a:t>
            </a:r>
            <a:r>
              <a:rPr sz="5000" spc="85" dirty="0"/>
              <a:t>of</a:t>
            </a:r>
            <a:r>
              <a:rPr sz="5000" spc="-140" dirty="0"/>
              <a:t> </a:t>
            </a:r>
            <a:r>
              <a:rPr sz="5000" spc="-85" dirty="0"/>
              <a:t>proposed</a:t>
            </a:r>
            <a:r>
              <a:rPr sz="5000" spc="-145" dirty="0"/>
              <a:t> </a:t>
            </a:r>
            <a:r>
              <a:rPr sz="5000" spc="-10" dirty="0"/>
              <a:t>issue areas</a:t>
            </a:r>
            <a:r>
              <a:rPr sz="5000" spc="-235" dirty="0"/>
              <a:t> </a:t>
            </a:r>
            <a:r>
              <a:rPr sz="5000" dirty="0"/>
              <a:t>for</a:t>
            </a:r>
            <a:r>
              <a:rPr sz="5000" spc="-229" dirty="0"/>
              <a:t> </a:t>
            </a:r>
            <a:r>
              <a:rPr sz="5000" spc="-10" dirty="0"/>
              <a:t>potential</a:t>
            </a:r>
            <a:r>
              <a:rPr sz="5000" spc="-229" dirty="0"/>
              <a:t> </a:t>
            </a:r>
            <a:r>
              <a:rPr sz="5000" spc="-135" dirty="0"/>
              <a:t>Workgroup</a:t>
            </a:r>
            <a:r>
              <a:rPr sz="5000" spc="-235" dirty="0"/>
              <a:t> </a:t>
            </a:r>
            <a:r>
              <a:rPr sz="5000" spc="-10" dirty="0"/>
              <a:t>member assignments</a:t>
            </a:r>
            <a:r>
              <a:rPr lang="en-US" sz="5000" spc="-10" dirty="0"/>
              <a:t>. Continued….</a:t>
            </a:r>
            <a:br>
              <a:rPr lang="en-US" sz="5000" spc="-10" dirty="0"/>
            </a:br>
            <a:endParaRPr sz="5000" spc="-10" dirty="0"/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3924300"/>
            <a:ext cx="15011400" cy="5069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u="sng" dirty="0">
                <a:solidFill>
                  <a:srgbClr val="003C59"/>
                </a:solidFill>
                <a:latin typeface="Trebuchet MS" panose="020B0603020202020204" pitchFamily="34" charset="0"/>
              </a:rPr>
              <a:t>The Advisory Workgroup, continuation of deliverables: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recommendations for effective outreach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Determine necessary administrative components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Establish the timeline to implement this program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i="1" dirty="0">
                <a:solidFill>
                  <a:srgbClr val="003C59"/>
                </a:solidFill>
                <a:highlight>
                  <a:srgbClr val="FFFF00"/>
                </a:highlight>
                <a:latin typeface="Trebuchet MS" panose="020B0603020202020204" pitchFamily="34" charset="0"/>
              </a:rPr>
              <a:t>Any other additional areas??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003C59"/>
                </a:solidFill>
                <a:latin typeface="Trebuchet MS" panose="020B0603020202020204" pitchFamily="34" charset="0"/>
              </a:rPr>
              <a:t>(The Advisory Workgroup may consult with additional experts to help inform their recommendations, etc.)</a:t>
            </a:r>
          </a:p>
          <a:p>
            <a:pPr>
              <a:lnSpc>
                <a:spcPct val="200000"/>
              </a:lnSpc>
            </a:pPr>
            <a:endParaRPr lang="en-US" sz="2400" dirty="0">
              <a:solidFill>
                <a:srgbClr val="003C59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13</a:t>
            </a:fld>
            <a:endParaRPr spc="470" dirty="0"/>
          </a:p>
        </p:txBody>
      </p:sp>
    </p:spTree>
    <p:extLst>
      <p:ext uri="{BB962C8B-B14F-4D97-AF65-F5344CB8AC3E}">
        <p14:creationId xmlns:p14="http://schemas.microsoft.com/office/powerpoint/2010/main" val="1480514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2351468"/>
            <a:ext cx="14023975" cy="2292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99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175" dirty="0"/>
              <a:t> </a:t>
            </a:r>
            <a:r>
              <a:rPr spc="-135" dirty="0"/>
              <a:t>7.</a:t>
            </a:r>
            <a:r>
              <a:rPr spc="-175" dirty="0"/>
              <a:t> </a:t>
            </a:r>
            <a:r>
              <a:rPr dirty="0"/>
              <a:t>Discussion</a:t>
            </a:r>
            <a:r>
              <a:rPr spc="-175" dirty="0"/>
              <a:t> </a:t>
            </a:r>
            <a:r>
              <a:rPr spc="85" dirty="0"/>
              <a:t>of</a:t>
            </a:r>
            <a:r>
              <a:rPr spc="-175" dirty="0"/>
              <a:t> </a:t>
            </a:r>
            <a:r>
              <a:rPr spc="-85" dirty="0"/>
              <a:t>proposed</a:t>
            </a:r>
            <a:r>
              <a:rPr spc="-175" dirty="0"/>
              <a:t> </a:t>
            </a:r>
            <a:r>
              <a:rPr spc="-35" dirty="0"/>
              <a:t>meeting </a:t>
            </a:r>
            <a:r>
              <a:rPr spc="-10" dirty="0"/>
              <a:t>schedule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6601537"/>
            <a:ext cx="10923905" cy="10160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b="1" spc="50" dirty="0">
                <a:solidFill>
                  <a:srgbClr val="003C59"/>
                </a:solidFill>
                <a:latin typeface="Trebuchet MS"/>
                <a:cs typeface="Trebuchet MS"/>
              </a:rPr>
              <a:t>Kasey</a:t>
            </a:r>
            <a:r>
              <a:rPr sz="2800" b="1" spc="-14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003C59"/>
                </a:solidFill>
                <a:latin typeface="Trebuchet MS"/>
                <a:cs typeface="Trebuchet MS"/>
              </a:rPr>
              <a:t>O'Connor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i="1" spc="-80" dirty="0">
                <a:solidFill>
                  <a:srgbClr val="003C59"/>
                </a:solidFill>
                <a:latin typeface="Trebuchet MS"/>
                <a:cs typeface="Trebuchet MS"/>
              </a:rPr>
              <a:t>Executive</a:t>
            </a:r>
            <a:r>
              <a:rPr sz="2800" i="1" spc="-7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i="1" spc="-140" dirty="0">
                <a:solidFill>
                  <a:srgbClr val="003C59"/>
                </a:solidFill>
                <a:latin typeface="Trebuchet MS"/>
                <a:cs typeface="Trebuchet MS"/>
              </a:rPr>
              <a:t>Director,</a:t>
            </a:r>
            <a:r>
              <a:rPr sz="2800" i="1" spc="-70" dirty="0">
                <a:solidFill>
                  <a:srgbClr val="003C59"/>
                </a:solidFill>
                <a:latin typeface="Trebuchet MS"/>
                <a:cs typeface="Trebuchet MS"/>
              </a:rPr>
              <a:t> California </a:t>
            </a:r>
            <a:r>
              <a:rPr sz="2800" i="1" dirty="0">
                <a:solidFill>
                  <a:srgbClr val="003C59"/>
                </a:solidFill>
                <a:latin typeface="Trebuchet MS"/>
                <a:cs typeface="Trebuchet MS"/>
              </a:rPr>
              <a:t>HOPE</a:t>
            </a:r>
            <a:r>
              <a:rPr sz="2800" i="1" spc="-7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i="1" spc="-155" dirty="0">
                <a:solidFill>
                  <a:srgbClr val="003C59"/>
                </a:solidFill>
                <a:latin typeface="Trebuchet MS"/>
                <a:cs typeface="Trebuchet MS"/>
              </a:rPr>
              <a:t>for</a:t>
            </a:r>
            <a:r>
              <a:rPr sz="2800" i="1" spc="-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i="1" spc="-90" dirty="0">
                <a:solidFill>
                  <a:srgbClr val="003C59"/>
                </a:solidFill>
                <a:latin typeface="Trebuchet MS"/>
                <a:cs typeface="Trebuchet MS"/>
              </a:rPr>
              <a:t>Children</a:t>
            </a:r>
            <a:r>
              <a:rPr sz="2800" i="1" spc="-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i="1" spc="-235" dirty="0">
                <a:solidFill>
                  <a:srgbClr val="003C59"/>
                </a:solidFill>
                <a:latin typeface="Trebuchet MS"/>
                <a:cs typeface="Trebuchet MS"/>
              </a:rPr>
              <a:t>Trust</a:t>
            </a:r>
            <a:r>
              <a:rPr sz="2800" i="1" spc="-7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i="1" spc="-10" dirty="0">
                <a:solidFill>
                  <a:srgbClr val="003C59"/>
                </a:solidFill>
                <a:latin typeface="Trebuchet MS"/>
                <a:cs typeface="Trebuchet MS"/>
              </a:rPr>
              <a:t>Account</a:t>
            </a:r>
            <a:r>
              <a:rPr sz="2800" i="1" spc="-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i="1" spc="-10" dirty="0">
                <a:solidFill>
                  <a:srgbClr val="003C59"/>
                </a:solidFill>
                <a:latin typeface="Trebuchet MS"/>
                <a:cs typeface="Trebuchet MS"/>
              </a:rPr>
              <a:t>Program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14</a:t>
            </a:fld>
            <a:endParaRPr spc="47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792478"/>
            <a:ext cx="14023975" cy="2292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99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175" dirty="0"/>
              <a:t> </a:t>
            </a:r>
            <a:r>
              <a:rPr spc="-135" dirty="0"/>
              <a:t>7.</a:t>
            </a:r>
            <a:r>
              <a:rPr spc="-175" dirty="0"/>
              <a:t> </a:t>
            </a:r>
            <a:r>
              <a:rPr dirty="0"/>
              <a:t>Discussion</a:t>
            </a:r>
            <a:r>
              <a:rPr spc="-175" dirty="0"/>
              <a:t> </a:t>
            </a:r>
            <a:r>
              <a:rPr spc="85" dirty="0"/>
              <a:t>of</a:t>
            </a:r>
            <a:r>
              <a:rPr spc="-175" dirty="0"/>
              <a:t> </a:t>
            </a:r>
            <a:r>
              <a:rPr spc="-85" dirty="0"/>
              <a:t>proposed</a:t>
            </a:r>
            <a:r>
              <a:rPr spc="-175" dirty="0"/>
              <a:t> </a:t>
            </a:r>
            <a:r>
              <a:rPr spc="-35" dirty="0"/>
              <a:t>meeting </a:t>
            </a:r>
            <a:r>
              <a:rPr spc="-10" dirty="0"/>
              <a:t>schedule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3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72046" y="3289643"/>
            <a:ext cx="13812519" cy="591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200" b="1" spc="-75" dirty="0">
                <a:solidFill>
                  <a:srgbClr val="003C59"/>
                </a:solidFill>
                <a:latin typeface="Trebuchet MS"/>
                <a:cs typeface="Trebuchet MS"/>
              </a:rPr>
              <a:t>TENTATIVE</a:t>
            </a:r>
            <a:r>
              <a:rPr sz="4200" b="1" spc="-1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4200" b="1" spc="60" dirty="0">
                <a:solidFill>
                  <a:srgbClr val="003C59"/>
                </a:solidFill>
                <a:latin typeface="Trebuchet MS"/>
                <a:cs typeface="Trebuchet MS"/>
              </a:rPr>
              <a:t>Dates</a:t>
            </a:r>
            <a:r>
              <a:rPr sz="4200" b="1" spc="-1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4200" b="1" spc="-45" dirty="0">
                <a:solidFill>
                  <a:srgbClr val="003C59"/>
                </a:solidFill>
                <a:latin typeface="Trebuchet MS"/>
                <a:cs typeface="Trebuchet MS"/>
              </a:rPr>
              <a:t>for</a:t>
            </a:r>
            <a:r>
              <a:rPr sz="4200" b="1" spc="-1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4200" b="1" dirty="0">
                <a:solidFill>
                  <a:srgbClr val="003C59"/>
                </a:solidFill>
                <a:latin typeface="Trebuchet MS"/>
                <a:cs typeface="Trebuchet MS"/>
              </a:rPr>
              <a:t>Workgroup</a:t>
            </a:r>
            <a:r>
              <a:rPr sz="4200" b="1" spc="-1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4200" b="1" spc="85" dirty="0">
                <a:solidFill>
                  <a:srgbClr val="003C59"/>
                </a:solidFill>
                <a:latin typeface="Trebuchet MS"/>
                <a:cs typeface="Trebuchet MS"/>
              </a:rPr>
              <a:t>and</a:t>
            </a:r>
            <a:r>
              <a:rPr sz="4200" b="1" spc="-1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4200" b="1" spc="-10" dirty="0">
                <a:solidFill>
                  <a:srgbClr val="003C59"/>
                </a:solidFill>
                <a:latin typeface="Trebuchet MS"/>
                <a:cs typeface="Trebuchet MS"/>
              </a:rPr>
              <a:t>Board:</a:t>
            </a:r>
            <a:endParaRPr lang="en-US" sz="4200" b="1" spc="-10" dirty="0">
              <a:solidFill>
                <a:srgbClr val="003C59"/>
              </a:solidFill>
              <a:latin typeface="Trebuchet MS"/>
              <a:cs typeface="Trebuchet MS"/>
            </a:endParaRPr>
          </a:p>
          <a:p>
            <a:endParaRPr lang="en-US" sz="3000" dirty="0">
              <a:latin typeface="Book Antiqua" panose="02040602050305030304" pitchFamily="18" charset="0"/>
            </a:endParaRPr>
          </a:p>
          <a:p>
            <a:pPr lvl="1"/>
            <a:r>
              <a:rPr lang="en-US" sz="3000" dirty="0">
                <a:solidFill>
                  <a:srgbClr val="003C59"/>
                </a:solidFill>
                <a:latin typeface="Trebuchet MS" panose="020B0603020202020204" pitchFamily="34" charset="0"/>
              </a:rPr>
              <a:t>Inaugural Advisory Workgroup Meeting: 1/31/23</a:t>
            </a:r>
          </a:p>
          <a:p>
            <a:pPr lvl="1"/>
            <a:endParaRPr lang="en-US" sz="3000" dirty="0">
              <a:solidFill>
                <a:srgbClr val="003C59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3000" dirty="0">
                <a:solidFill>
                  <a:srgbClr val="003C59"/>
                </a:solidFill>
                <a:latin typeface="Trebuchet MS" panose="020B0603020202020204" pitchFamily="34" charset="0"/>
              </a:rPr>
              <a:t>Inaugural Board Meeting to ratify RFP choice by ED (not mandated for Workgroup): 2/28/23</a:t>
            </a:r>
          </a:p>
          <a:p>
            <a:pPr lvl="1"/>
            <a:endParaRPr lang="en-US" sz="3000" dirty="0">
              <a:solidFill>
                <a:srgbClr val="003C59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3000" dirty="0">
                <a:solidFill>
                  <a:srgbClr val="003C59"/>
                </a:solidFill>
                <a:latin typeface="Trebuchet MS" panose="020B0603020202020204" pitchFamily="34" charset="0"/>
              </a:rPr>
              <a:t>Second Advisory Workgroup Meeting: 3/14/2023</a:t>
            </a:r>
          </a:p>
          <a:p>
            <a:pPr lvl="1"/>
            <a:endParaRPr lang="en-US" sz="3000" dirty="0">
              <a:solidFill>
                <a:srgbClr val="003C59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3000" dirty="0">
                <a:solidFill>
                  <a:srgbClr val="003C59"/>
                </a:solidFill>
                <a:latin typeface="Trebuchet MS" panose="020B0603020202020204" pitchFamily="34" charset="0"/>
              </a:rPr>
              <a:t>Further scheduling TBD…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15</a:t>
            </a:fld>
            <a:endParaRPr spc="470"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909406B9-471B-C222-0719-9F1F7476F7C8}"/>
              </a:ext>
            </a:extLst>
          </p:cNvPr>
          <p:cNvSpPr txBox="1"/>
          <p:nvPr/>
        </p:nvSpPr>
        <p:spPr>
          <a:xfrm>
            <a:off x="592474" y="8762097"/>
            <a:ext cx="10923905" cy="10160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b="1" spc="50" dirty="0">
                <a:solidFill>
                  <a:srgbClr val="003C59"/>
                </a:solidFill>
                <a:latin typeface="Trebuchet MS"/>
                <a:cs typeface="Trebuchet MS"/>
              </a:rPr>
              <a:t>Kasey</a:t>
            </a:r>
            <a:r>
              <a:rPr sz="2800" b="1" spc="-14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003C59"/>
                </a:solidFill>
                <a:latin typeface="Trebuchet MS"/>
                <a:cs typeface="Trebuchet MS"/>
              </a:rPr>
              <a:t>O'Connor</a:t>
            </a:r>
            <a:endParaRPr sz="2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i="1" spc="175" dirty="0">
                <a:solidFill>
                  <a:srgbClr val="003C59"/>
                </a:solidFill>
                <a:latin typeface="Gill Sans MT"/>
                <a:cs typeface="Gill Sans MT"/>
              </a:rPr>
              <a:t>Executive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30" dirty="0">
                <a:solidFill>
                  <a:srgbClr val="003C59"/>
                </a:solidFill>
                <a:latin typeface="Gill Sans MT"/>
                <a:cs typeface="Gill Sans MT"/>
              </a:rPr>
              <a:t>Director,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85" dirty="0">
                <a:solidFill>
                  <a:srgbClr val="003C59"/>
                </a:solidFill>
                <a:latin typeface="Gill Sans MT"/>
                <a:cs typeface="Gill Sans MT"/>
              </a:rPr>
              <a:t>California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95" dirty="0">
                <a:solidFill>
                  <a:srgbClr val="003C59"/>
                </a:solidFill>
                <a:latin typeface="Gill Sans MT"/>
                <a:cs typeface="Gill Sans MT"/>
              </a:rPr>
              <a:t>HOPE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50" dirty="0">
                <a:solidFill>
                  <a:srgbClr val="003C59"/>
                </a:solidFill>
                <a:latin typeface="Gill Sans MT"/>
                <a:cs typeface="Gill Sans MT"/>
              </a:rPr>
              <a:t>for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80" dirty="0">
                <a:solidFill>
                  <a:srgbClr val="003C59"/>
                </a:solidFill>
                <a:latin typeface="Gill Sans MT"/>
                <a:cs typeface="Gill Sans MT"/>
              </a:rPr>
              <a:t>Children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dirty="0">
                <a:solidFill>
                  <a:srgbClr val="003C59"/>
                </a:solidFill>
                <a:latin typeface="Gill Sans MT"/>
                <a:cs typeface="Gill Sans MT"/>
              </a:rPr>
              <a:t>Trust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225" dirty="0">
                <a:solidFill>
                  <a:srgbClr val="003C59"/>
                </a:solidFill>
                <a:latin typeface="Gill Sans MT"/>
                <a:cs typeface="Gill Sans MT"/>
              </a:rPr>
              <a:t>Account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60" dirty="0">
                <a:solidFill>
                  <a:srgbClr val="003C59"/>
                </a:solidFill>
                <a:latin typeface="Gill Sans MT"/>
                <a:cs typeface="Gill Sans MT"/>
              </a:rPr>
              <a:t>Program</a:t>
            </a:r>
            <a:endParaRPr sz="28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2984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80" dirty="0"/>
              <a:t> </a:t>
            </a:r>
            <a:r>
              <a:rPr dirty="0"/>
              <a:t>8.</a:t>
            </a:r>
            <a:r>
              <a:rPr spc="-80" dirty="0"/>
              <a:t> </a:t>
            </a:r>
            <a:r>
              <a:rPr dirty="0"/>
              <a:t>General</a:t>
            </a:r>
            <a:r>
              <a:rPr spc="-80" dirty="0"/>
              <a:t> </a:t>
            </a:r>
            <a:r>
              <a:rPr dirty="0"/>
              <a:t>Public</a:t>
            </a:r>
            <a:r>
              <a:rPr spc="-80" dirty="0"/>
              <a:t> </a:t>
            </a:r>
            <a:r>
              <a:rPr spc="-10" dirty="0"/>
              <a:t>Comment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6601538"/>
            <a:ext cx="10478135" cy="10160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spc="-30" dirty="0">
                <a:solidFill>
                  <a:srgbClr val="003C59"/>
                </a:solidFill>
                <a:latin typeface="Trebuchet MS"/>
                <a:cs typeface="Trebuchet MS"/>
              </a:rPr>
              <a:t>Please</a:t>
            </a:r>
            <a:r>
              <a:rPr sz="2800" spc="-18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165" dirty="0">
                <a:solidFill>
                  <a:srgbClr val="003C59"/>
                </a:solidFill>
                <a:latin typeface="Trebuchet MS"/>
                <a:cs typeface="Trebuchet MS"/>
              </a:rPr>
              <a:t>turn</a:t>
            </a:r>
            <a:r>
              <a:rPr sz="2800" spc="-9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003C59"/>
                </a:solidFill>
                <a:latin typeface="Trebuchet MS"/>
                <a:cs typeface="Trebuchet MS"/>
              </a:rPr>
              <a:t>to</a:t>
            </a:r>
            <a:r>
              <a:rPr sz="2800" spc="-16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110" dirty="0">
                <a:solidFill>
                  <a:srgbClr val="003C59"/>
                </a:solidFill>
                <a:latin typeface="Trebuchet MS"/>
                <a:cs typeface="Trebuchet MS"/>
              </a:rPr>
              <a:t>the</a:t>
            </a:r>
            <a:r>
              <a:rPr sz="2800" spc="-10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20" dirty="0">
                <a:solidFill>
                  <a:srgbClr val="003C59"/>
                </a:solidFill>
                <a:latin typeface="Trebuchet MS"/>
                <a:cs typeface="Trebuchet MS"/>
              </a:rPr>
              <a:t>phone</a:t>
            </a:r>
            <a:r>
              <a:rPr sz="2800" spc="-15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100" dirty="0">
                <a:solidFill>
                  <a:srgbClr val="003C59"/>
                </a:solidFill>
                <a:latin typeface="Trebuchet MS"/>
                <a:cs typeface="Trebuchet MS"/>
              </a:rPr>
              <a:t>lines</a:t>
            </a:r>
            <a:r>
              <a:rPr sz="2800" spc="-11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85" dirty="0">
                <a:solidFill>
                  <a:srgbClr val="003C59"/>
                </a:solidFill>
                <a:latin typeface="Trebuchet MS"/>
                <a:cs typeface="Trebuchet MS"/>
              </a:rPr>
              <a:t>for</a:t>
            </a:r>
            <a:r>
              <a:rPr sz="2800" spc="-13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40" dirty="0">
                <a:solidFill>
                  <a:srgbClr val="003C59"/>
                </a:solidFill>
                <a:latin typeface="Trebuchet MS"/>
                <a:cs typeface="Trebuchet MS"/>
              </a:rPr>
              <a:t>any</a:t>
            </a:r>
            <a:r>
              <a:rPr sz="2800" spc="-13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003C59"/>
                </a:solidFill>
                <a:latin typeface="Trebuchet MS"/>
                <a:cs typeface="Trebuchet MS"/>
              </a:rPr>
              <a:t>public</a:t>
            </a:r>
            <a:r>
              <a:rPr sz="2800" spc="-13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003C59"/>
                </a:solidFill>
                <a:latin typeface="Trebuchet MS"/>
                <a:cs typeface="Trebuchet MS"/>
              </a:rPr>
              <a:t>comment</a:t>
            </a:r>
            <a:endParaRPr sz="2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spc="-70" dirty="0">
                <a:solidFill>
                  <a:srgbClr val="003C59"/>
                </a:solidFill>
                <a:latin typeface="Trebuchet MS"/>
                <a:cs typeface="Trebuchet MS"/>
              </a:rPr>
              <a:t>Any</a:t>
            </a:r>
            <a:r>
              <a:rPr sz="2800" spc="-14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003C59"/>
                </a:solidFill>
                <a:latin typeface="Trebuchet MS"/>
                <a:cs typeface="Trebuchet MS"/>
              </a:rPr>
              <a:t>public</a:t>
            </a:r>
            <a:r>
              <a:rPr sz="2800" spc="-15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95" dirty="0">
                <a:solidFill>
                  <a:srgbClr val="003C59"/>
                </a:solidFill>
                <a:latin typeface="Trebuchet MS"/>
                <a:cs typeface="Trebuchet MS"/>
              </a:rPr>
              <a:t>comment</a:t>
            </a:r>
            <a:r>
              <a:rPr sz="2800" spc="-114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130" dirty="0">
                <a:solidFill>
                  <a:srgbClr val="003C59"/>
                </a:solidFill>
                <a:latin typeface="Trebuchet MS"/>
                <a:cs typeface="Trebuchet MS"/>
              </a:rPr>
              <a:t>from</a:t>
            </a:r>
            <a:r>
              <a:rPr sz="2800" spc="-9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95" dirty="0">
                <a:solidFill>
                  <a:srgbClr val="003C59"/>
                </a:solidFill>
                <a:latin typeface="Trebuchet MS"/>
                <a:cs typeface="Trebuchet MS"/>
              </a:rPr>
              <a:t>members</a:t>
            </a:r>
            <a:r>
              <a:rPr sz="2800" spc="-114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03C59"/>
                </a:solidFill>
                <a:latin typeface="Trebuchet MS"/>
                <a:cs typeface="Trebuchet MS"/>
              </a:rPr>
              <a:t>of</a:t>
            </a:r>
            <a:r>
              <a:rPr sz="2800" spc="-114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110" dirty="0">
                <a:solidFill>
                  <a:srgbClr val="003C59"/>
                </a:solidFill>
                <a:latin typeface="Trebuchet MS"/>
                <a:cs typeface="Trebuchet MS"/>
              </a:rPr>
              <a:t>the</a:t>
            </a:r>
            <a:r>
              <a:rPr sz="2800" spc="-10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003C59"/>
                </a:solidFill>
                <a:latin typeface="Trebuchet MS"/>
                <a:cs typeface="Trebuchet MS"/>
              </a:rPr>
              <a:t>public</a:t>
            </a:r>
            <a:r>
              <a:rPr sz="2800" spc="-12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45" dirty="0">
                <a:solidFill>
                  <a:srgbClr val="003C59"/>
                </a:solidFill>
                <a:latin typeface="Trebuchet MS"/>
                <a:cs typeface="Trebuchet MS"/>
              </a:rPr>
              <a:t>attending</a:t>
            </a:r>
            <a:r>
              <a:rPr sz="2800" spc="-114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135" dirty="0">
                <a:solidFill>
                  <a:srgbClr val="003C59"/>
                </a:solidFill>
                <a:latin typeface="Trebuchet MS"/>
                <a:cs typeface="Trebuchet MS"/>
              </a:rPr>
              <a:t>in</a:t>
            </a:r>
            <a:r>
              <a:rPr sz="2800" spc="-9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003C59"/>
                </a:solidFill>
                <a:latin typeface="Trebuchet MS"/>
                <a:cs typeface="Trebuchet MS"/>
              </a:rPr>
              <a:t>person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16</a:t>
            </a:fld>
            <a:endParaRPr spc="47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99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175" dirty="0"/>
              <a:t> </a:t>
            </a:r>
            <a:r>
              <a:rPr spc="140" dirty="0"/>
              <a:t>9.</a:t>
            </a:r>
            <a:r>
              <a:rPr spc="-175" dirty="0"/>
              <a:t> </a:t>
            </a:r>
            <a:r>
              <a:rPr spc="-75" dirty="0"/>
              <a:t>Closing</a:t>
            </a:r>
            <a:r>
              <a:rPr spc="-175" dirty="0"/>
              <a:t> </a:t>
            </a:r>
            <a:r>
              <a:rPr spc="-40" dirty="0"/>
              <a:t>Comments</a:t>
            </a:r>
            <a:r>
              <a:rPr spc="-170" dirty="0"/>
              <a:t> </a:t>
            </a:r>
            <a:r>
              <a:rPr spc="-25" dirty="0"/>
              <a:t>and </a:t>
            </a:r>
            <a:r>
              <a:rPr spc="-10" dirty="0"/>
              <a:t>Adjournment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6670156"/>
            <a:ext cx="6246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60" dirty="0">
                <a:solidFill>
                  <a:srgbClr val="003C59"/>
                </a:solidFill>
                <a:latin typeface="Trebuchet MS"/>
                <a:cs typeface="Trebuchet MS"/>
              </a:rPr>
              <a:t>Thank</a:t>
            </a:r>
            <a:r>
              <a:rPr sz="2800" spc="-9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85" dirty="0">
                <a:solidFill>
                  <a:srgbClr val="003C59"/>
                </a:solidFill>
                <a:latin typeface="Trebuchet MS"/>
                <a:cs typeface="Trebuchet MS"/>
              </a:rPr>
              <a:t>you</a:t>
            </a:r>
            <a:r>
              <a:rPr sz="2800" spc="-11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85" dirty="0">
                <a:solidFill>
                  <a:srgbClr val="003C59"/>
                </a:solidFill>
                <a:latin typeface="Trebuchet MS"/>
                <a:cs typeface="Trebuchet MS"/>
              </a:rPr>
              <a:t>for</a:t>
            </a:r>
            <a:r>
              <a:rPr sz="2800" spc="-10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45" dirty="0">
                <a:solidFill>
                  <a:srgbClr val="003C59"/>
                </a:solidFill>
                <a:latin typeface="Trebuchet MS"/>
                <a:cs typeface="Trebuchet MS"/>
              </a:rPr>
              <a:t>attending</a:t>
            </a:r>
            <a:r>
              <a:rPr sz="2800" spc="-10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105" dirty="0">
                <a:solidFill>
                  <a:srgbClr val="003C59"/>
                </a:solidFill>
                <a:latin typeface="Trebuchet MS"/>
                <a:cs typeface="Trebuchet MS"/>
              </a:rPr>
              <a:t>today’s</a:t>
            </a:r>
            <a:r>
              <a:rPr sz="2800" spc="-10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003C59"/>
                </a:solidFill>
                <a:latin typeface="Trebuchet MS"/>
                <a:cs typeface="Trebuchet MS"/>
              </a:rPr>
              <a:t>meeting!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17</a:t>
            </a:fld>
            <a:endParaRPr spc="47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2984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229" dirty="0"/>
              <a:t> </a:t>
            </a:r>
            <a:r>
              <a:rPr spc="-390" dirty="0"/>
              <a:t>1.</a:t>
            </a:r>
            <a:r>
              <a:rPr spc="-105" dirty="0"/>
              <a:t> </a:t>
            </a:r>
            <a:r>
              <a:rPr dirty="0"/>
              <a:t>Call</a:t>
            </a:r>
            <a:r>
              <a:rPr spc="-170" dirty="0"/>
              <a:t> </a:t>
            </a:r>
            <a:r>
              <a:rPr dirty="0"/>
              <a:t>to</a:t>
            </a:r>
            <a:r>
              <a:rPr spc="-165" dirty="0"/>
              <a:t> </a:t>
            </a:r>
            <a:r>
              <a:rPr spc="-35" dirty="0"/>
              <a:t>Order</a:t>
            </a:r>
            <a:r>
              <a:rPr spc="-165" dirty="0"/>
              <a:t> </a:t>
            </a:r>
            <a:r>
              <a:rPr dirty="0"/>
              <a:t>and</a:t>
            </a:r>
            <a:r>
              <a:rPr spc="-170" dirty="0"/>
              <a:t> </a:t>
            </a:r>
            <a:r>
              <a:rPr dirty="0"/>
              <a:t>Roll</a:t>
            </a:r>
            <a:r>
              <a:rPr spc="-165" dirty="0"/>
              <a:t> </a:t>
            </a:r>
            <a:r>
              <a:rPr spc="-20" dirty="0"/>
              <a:t>Call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6601538"/>
            <a:ext cx="3251200" cy="10160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b="1" spc="-35" dirty="0">
                <a:solidFill>
                  <a:srgbClr val="003C59"/>
                </a:solidFill>
                <a:latin typeface="Trebuchet MS"/>
                <a:cs typeface="Trebuchet MS"/>
              </a:rPr>
              <a:t>Treasurer</a:t>
            </a:r>
            <a:r>
              <a:rPr sz="2800" b="1" spc="-1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25" dirty="0">
                <a:solidFill>
                  <a:srgbClr val="003C59"/>
                </a:solidFill>
                <a:latin typeface="Trebuchet MS"/>
                <a:cs typeface="Trebuchet MS"/>
              </a:rPr>
              <a:t>Fiona</a:t>
            </a:r>
            <a:r>
              <a:rPr sz="2800" b="1" spc="-1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310" dirty="0">
                <a:solidFill>
                  <a:srgbClr val="003C59"/>
                </a:solidFill>
                <a:latin typeface="Trebuchet MS"/>
                <a:cs typeface="Trebuchet MS"/>
              </a:rPr>
              <a:t>Ma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i="1" spc="180" dirty="0">
                <a:solidFill>
                  <a:srgbClr val="003C59"/>
                </a:solidFill>
                <a:latin typeface="Gill Sans MT"/>
                <a:cs typeface="Gill Sans MT"/>
              </a:rPr>
              <a:t>Chair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2</a:t>
            </a:fld>
            <a:endParaRPr spc="47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2984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229" dirty="0"/>
              <a:t> </a:t>
            </a:r>
            <a:r>
              <a:rPr dirty="0"/>
              <a:t>2.</a:t>
            </a:r>
            <a:r>
              <a:rPr spc="-225" dirty="0"/>
              <a:t> </a:t>
            </a:r>
            <a:r>
              <a:rPr spc="-10" dirty="0"/>
              <a:t>Introductory</a:t>
            </a:r>
            <a:r>
              <a:rPr spc="-225" dirty="0"/>
              <a:t> </a:t>
            </a:r>
            <a:r>
              <a:rPr spc="-10" dirty="0"/>
              <a:t>Comments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1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6601538"/>
            <a:ext cx="3251200" cy="1502976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b="1" spc="-35" dirty="0">
                <a:solidFill>
                  <a:srgbClr val="003C59"/>
                </a:solidFill>
                <a:latin typeface="Trebuchet MS"/>
                <a:cs typeface="Trebuchet MS"/>
              </a:rPr>
              <a:t>Treasurer</a:t>
            </a:r>
            <a:r>
              <a:rPr sz="2800" b="1" spc="-1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25" dirty="0">
                <a:solidFill>
                  <a:srgbClr val="003C59"/>
                </a:solidFill>
                <a:latin typeface="Trebuchet MS"/>
                <a:cs typeface="Trebuchet MS"/>
              </a:rPr>
              <a:t>Fiona</a:t>
            </a:r>
            <a:r>
              <a:rPr sz="2800" b="1" spc="-17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310" dirty="0">
                <a:solidFill>
                  <a:srgbClr val="003C59"/>
                </a:solidFill>
                <a:latin typeface="Trebuchet MS"/>
                <a:cs typeface="Trebuchet MS"/>
              </a:rPr>
              <a:t>Ma</a:t>
            </a:r>
            <a:endParaRPr sz="2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i="1" spc="180" dirty="0">
                <a:solidFill>
                  <a:srgbClr val="003C59"/>
                </a:solidFill>
                <a:latin typeface="Gill Sans MT"/>
                <a:cs typeface="Gill Sans MT"/>
              </a:rPr>
              <a:t>Chair</a:t>
            </a:r>
            <a:r>
              <a:rPr lang="en-US" sz="2800" i="1" spc="180" dirty="0">
                <a:solidFill>
                  <a:srgbClr val="003C59"/>
                </a:solidFill>
                <a:latin typeface="Gill Sans MT"/>
                <a:cs typeface="Gill Sans MT"/>
              </a:rPr>
              <a:t>, HOPE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lang="en-US" sz="2800" i="1" spc="180" dirty="0">
                <a:solidFill>
                  <a:srgbClr val="003C59"/>
                </a:solidFill>
                <a:latin typeface="Gill Sans MT"/>
                <a:cs typeface="Gill Sans MT"/>
              </a:rPr>
              <a:t>Advisory Workgroup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3</a:t>
            </a:fld>
            <a:endParaRPr spc="47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2984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210" dirty="0"/>
              <a:t> </a:t>
            </a:r>
            <a:r>
              <a:rPr dirty="0"/>
              <a:t>3.</a:t>
            </a:r>
            <a:r>
              <a:rPr spc="-204" dirty="0"/>
              <a:t> </a:t>
            </a:r>
            <a:r>
              <a:rPr spc="-10" dirty="0"/>
              <a:t>Introductory</a:t>
            </a:r>
            <a:r>
              <a:rPr spc="-204" dirty="0"/>
              <a:t> </a:t>
            </a:r>
            <a:r>
              <a:rPr spc="-10" dirty="0"/>
              <a:t>Comments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51512" y="7552773"/>
            <a:ext cx="3175" cy="28575"/>
          </a:xfrm>
          <a:custGeom>
            <a:avLst/>
            <a:gdLst/>
            <a:ahLst/>
            <a:cxnLst/>
            <a:rect l="l" t="t" r="r" b="b"/>
            <a:pathLst>
              <a:path w="3175" h="28575">
                <a:moveTo>
                  <a:pt x="2724" y="28574"/>
                </a:moveTo>
                <a:lnTo>
                  <a:pt x="0" y="28574"/>
                </a:lnTo>
                <a:lnTo>
                  <a:pt x="0" y="0"/>
                </a:lnTo>
                <a:lnTo>
                  <a:pt x="2724" y="0"/>
                </a:lnTo>
                <a:lnTo>
                  <a:pt x="2724" y="28574"/>
                </a:lnTo>
                <a:close/>
              </a:path>
            </a:pathLst>
          </a:custGeom>
          <a:solidFill>
            <a:srgbClr val="3B7D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16000" y="6601537"/>
            <a:ext cx="13851255" cy="1473352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b="1" dirty="0">
                <a:solidFill>
                  <a:srgbClr val="003C59"/>
                </a:solidFill>
                <a:latin typeface="Trebuchet MS"/>
                <a:cs typeface="Trebuchet MS"/>
              </a:rPr>
              <a:t>Senator</a:t>
            </a:r>
            <a:r>
              <a:rPr sz="2800" b="1" spc="-5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03C59"/>
                </a:solidFill>
                <a:latin typeface="Trebuchet MS"/>
                <a:cs typeface="Trebuchet MS"/>
              </a:rPr>
              <a:t>Nancy</a:t>
            </a:r>
            <a:r>
              <a:rPr sz="2800" b="1" spc="-5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003C59"/>
                </a:solidFill>
                <a:latin typeface="Trebuchet MS"/>
                <a:cs typeface="Trebuchet MS"/>
              </a:rPr>
              <a:t>Skinner</a:t>
            </a:r>
            <a:endParaRPr sz="2800" dirty="0">
              <a:latin typeface="Trebuchet MS"/>
              <a:cs typeface="Trebuchet MS"/>
            </a:endParaRPr>
          </a:p>
          <a:p>
            <a:pPr marL="12700" marR="5080">
              <a:lnSpc>
                <a:spcPct val="116100"/>
              </a:lnSpc>
            </a:pPr>
            <a:r>
              <a:rPr sz="2800" i="1" spc="190" dirty="0">
                <a:solidFill>
                  <a:srgbClr val="003C59"/>
                </a:solidFill>
                <a:latin typeface="Gill Sans MT"/>
                <a:cs typeface="Gill Sans MT"/>
              </a:rPr>
              <a:t>Chair</a:t>
            </a:r>
            <a:r>
              <a:rPr lang="en-US" sz="2800" i="1" spc="190" dirty="0">
                <a:solidFill>
                  <a:srgbClr val="003C59"/>
                </a:solidFill>
                <a:latin typeface="Gill Sans MT"/>
                <a:cs typeface="Gill Sans MT"/>
              </a:rPr>
              <a:t>, Senate Budget Committee</a:t>
            </a:r>
            <a:endParaRPr lang="en-US" sz="2800" i="1" spc="204" dirty="0">
              <a:solidFill>
                <a:srgbClr val="003C59"/>
              </a:solidFill>
              <a:latin typeface="Gill Sans MT"/>
              <a:cs typeface="Gill Sans MT"/>
            </a:endParaRPr>
          </a:p>
          <a:p>
            <a:pPr marL="12700" marR="5080">
              <a:lnSpc>
                <a:spcPct val="116100"/>
              </a:lnSpc>
            </a:pPr>
            <a:r>
              <a:rPr sz="2800" i="1" spc="140" dirty="0">
                <a:solidFill>
                  <a:srgbClr val="003C59"/>
                </a:solidFill>
                <a:latin typeface="Gill Sans MT"/>
                <a:cs typeface="Gill Sans MT"/>
              </a:rPr>
              <a:t>Author</a:t>
            </a:r>
            <a:r>
              <a:rPr sz="2800" i="1" spc="-2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229" dirty="0">
                <a:solidFill>
                  <a:srgbClr val="003C59"/>
                </a:solidFill>
                <a:latin typeface="Gill Sans MT"/>
                <a:cs typeface="Gill Sans MT"/>
              </a:rPr>
              <a:t>of</a:t>
            </a:r>
            <a:r>
              <a:rPr sz="2800" i="1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95" dirty="0">
                <a:solidFill>
                  <a:srgbClr val="003C59"/>
                </a:solidFill>
                <a:latin typeface="Gill Sans MT"/>
                <a:cs typeface="Gill Sans MT"/>
              </a:rPr>
              <a:t>“the</a:t>
            </a:r>
            <a:r>
              <a:rPr sz="2800" i="1" spc="-2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95" dirty="0">
                <a:solidFill>
                  <a:srgbClr val="003C59"/>
                </a:solidFill>
                <a:latin typeface="Gill Sans MT"/>
                <a:cs typeface="Gill Sans MT"/>
              </a:rPr>
              <a:t>HOPE</a:t>
            </a:r>
            <a:r>
              <a:rPr sz="2800" i="1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55" dirty="0">
                <a:solidFill>
                  <a:srgbClr val="003C59"/>
                </a:solidFill>
                <a:latin typeface="Gill Sans MT"/>
                <a:cs typeface="Gill Sans MT"/>
              </a:rPr>
              <a:t>Act”</a:t>
            </a:r>
            <a:r>
              <a:rPr sz="2800" i="1" spc="-2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20" dirty="0">
                <a:solidFill>
                  <a:srgbClr val="003C59"/>
                </a:solidFill>
                <a:latin typeface="Gill Sans MT"/>
                <a:cs typeface="Gill Sans MT"/>
              </a:rPr>
              <a:t>(</a:t>
            </a:r>
            <a:r>
              <a:rPr sz="2800" i="1" spc="120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AB</a:t>
            </a:r>
            <a:r>
              <a:rPr sz="2800" i="1" spc="-20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 </a:t>
            </a:r>
            <a:r>
              <a:rPr sz="2800" i="1" spc="-110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156</a:t>
            </a:r>
            <a:r>
              <a:rPr sz="2800" i="1" spc="-110" dirty="0">
                <a:solidFill>
                  <a:srgbClr val="003C59"/>
                </a:solidFill>
                <a:latin typeface="Gill Sans MT"/>
                <a:cs typeface="Gill Sans MT"/>
              </a:rPr>
              <a:t>,</a:t>
            </a:r>
            <a:r>
              <a:rPr sz="2800" spc="80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i="1" spc="195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chapter</a:t>
            </a:r>
            <a:r>
              <a:rPr sz="2800" i="1" spc="-25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 </a:t>
            </a:r>
            <a:r>
              <a:rPr sz="2800" i="1" spc="-20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569,</a:t>
            </a:r>
            <a:r>
              <a:rPr sz="2800" i="1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85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Statutes</a:t>
            </a:r>
            <a:r>
              <a:rPr sz="2800" i="1" spc="-15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 </a:t>
            </a:r>
            <a:r>
              <a:rPr sz="2800" i="1" spc="229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of</a:t>
            </a:r>
            <a:r>
              <a:rPr sz="2800" i="1" spc="-10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 </a:t>
            </a:r>
            <a:r>
              <a:rPr sz="2800" i="1" spc="170" dirty="0">
                <a:solidFill>
                  <a:srgbClr val="003C59"/>
                </a:solidFill>
                <a:uFill>
                  <a:solidFill>
                    <a:srgbClr val="3B7DA2"/>
                  </a:solidFill>
                </a:uFill>
                <a:latin typeface="Gill Sans MT"/>
                <a:cs typeface="Gill Sans MT"/>
              </a:rPr>
              <a:t>2022</a:t>
            </a:r>
            <a:r>
              <a:rPr sz="2800" i="1" spc="170" dirty="0">
                <a:solidFill>
                  <a:srgbClr val="003C59"/>
                </a:solidFill>
                <a:latin typeface="Gill Sans MT"/>
                <a:cs typeface="Gill Sans MT"/>
              </a:rPr>
              <a:t>)</a:t>
            </a:r>
            <a:endParaRPr sz="2800" dirty="0">
              <a:solidFill>
                <a:srgbClr val="003C59"/>
              </a:solidFill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4</a:t>
            </a:fld>
            <a:endParaRPr spc="47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2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145" dirty="0"/>
              <a:t> </a:t>
            </a:r>
            <a:r>
              <a:rPr dirty="0"/>
              <a:t>4.</a:t>
            </a:r>
            <a:r>
              <a:rPr spc="-140" dirty="0"/>
              <a:t> </a:t>
            </a:r>
            <a:r>
              <a:rPr spc="-10" dirty="0"/>
              <a:t>Introductory</a:t>
            </a:r>
            <a:r>
              <a:rPr spc="-140" dirty="0"/>
              <a:t> </a:t>
            </a:r>
            <a:r>
              <a:rPr spc="-10" dirty="0"/>
              <a:t>Comments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3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6601543"/>
            <a:ext cx="10310495" cy="25019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b="1" spc="50" dirty="0">
                <a:solidFill>
                  <a:srgbClr val="003C59"/>
                </a:solidFill>
                <a:latin typeface="Trebuchet MS"/>
                <a:cs typeface="Trebuchet MS"/>
              </a:rPr>
              <a:t>Shimica</a:t>
            </a:r>
            <a:r>
              <a:rPr sz="2800" b="1" spc="2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03C59"/>
                </a:solidFill>
                <a:latin typeface="Trebuchet MS"/>
                <a:cs typeface="Trebuchet MS"/>
              </a:rPr>
              <a:t>Gaskins,</a:t>
            </a:r>
            <a:r>
              <a:rPr sz="2800" b="1" spc="2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20" dirty="0">
                <a:solidFill>
                  <a:srgbClr val="003C59"/>
                </a:solidFill>
                <a:latin typeface="Trebuchet MS"/>
                <a:cs typeface="Trebuchet MS"/>
              </a:rPr>
              <a:t>J.D.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i="1" spc="185" dirty="0">
                <a:solidFill>
                  <a:srgbClr val="003C59"/>
                </a:solidFill>
                <a:latin typeface="Gill Sans MT"/>
                <a:cs typeface="Gill Sans MT"/>
              </a:rPr>
              <a:t>California</a:t>
            </a:r>
            <a:r>
              <a:rPr sz="2800" i="1" spc="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95" dirty="0">
                <a:solidFill>
                  <a:srgbClr val="003C59"/>
                </a:solidFill>
                <a:latin typeface="Gill Sans MT"/>
                <a:cs typeface="Gill Sans MT"/>
              </a:rPr>
              <a:t>HOPE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50" dirty="0">
                <a:solidFill>
                  <a:srgbClr val="003C59"/>
                </a:solidFill>
                <a:latin typeface="Gill Sans MT"/>
                <a:cs typeface="Gill Sans MT"/>
              </a:rPr>
              <a:t>for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80" dirty="0">
                <a:solidFill>
                  <a:srgbClr val="003C59"/>
                </a:solidFill>
                <a:latin typeface="Gill Sans MT"/>
                <a:cs typeface="Gill Sans MT"/>
              </a:rPr>
              <a:t>Children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dirty="0">
                <a:solidFill>
                  <a:srgbClr val="003C59"/>
                </a:solidFill>
                <a:latin typeface="Gill Sans MT"/>
                <a:cs typeface="Gill Sans MT"/>
              </a:rPr>
              <a:t>Trust</a:t>
            </a:r>
            <a:r>
              <a:rPr sz="2800" i="1" spc="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225" dirty="0">
                <a:solidFill>
                  <a:srgbClr val="003C59"/>
                </a:solidFill>
                <a:latin typeface="Gill Sans MT"/>
                <a:cs typeface="Gill Sans MT"/>
              </a:rPr>
              <a:t>Account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70" dirty="0">
                <a:solidFill>
                  <a:srgbClr val="003C59"/>
                </a:solidFill>
                <a:latin typeface="Gill Sans MT"/>
                <a:cs typeface="Gill Sans MT"/>
              </a:rPr>
              <a:t>Program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75" dirty="0">
                <a:solidFill>
                  <a:srgbClr val="003C59"/>
                </a:solidFill>
                <a:latin typeface="Gill Sans MT"/>
                <a:cs typeface="Gill Sans MT"/>
              </a:rPr>
              <a:t>Board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20" dirty="0">
                <a:solidFill>
                  <a:srgbClr val="003C59"/>
                </a:solidFill>
                <a:latin typeface="Gill Sans MT"/>
                <a:cs typeface="Gill Sans MT"/>
              </a:rPr>
              <a:t>Member</a:t>
            </a:r>
            <a:endParaRPr sz="2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8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</a:pPr>
            <a:r>
              <a:rPr sz="2800" b="1" spc="80" dirty="0">
                <a:solidFill>
                  <a:srgbClr val="003C59"/>
                </a:solidFill>
                <a:latin typeface="Trebuchet MS"/>
                <a:cs typeface="Trebuchet MS"/>
              </a:rPr>
              <a:t>Cody</a:t>
            </a:r>
            <a:r>
              <a:rPr sz="2800" b="1" spc="-14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95" dirty="0">
                <a:solidFill>
                  <a:srgbClr val="003C59"/>
                </a:solidFill>
                <a:latin typeface="Trebuchet MS"/>
                <a:cs typeface="Trebuchet MS"/>
              </a:rPr>
              <a:t>Van</a:t>
            </a:r>
            <a:r>
              <a:rPr sz="2800" b="1" spc="-14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003C59"/>
                </a:solidFill>
                <a:latin typeface="Trebuchet MS"/>
                <a:cs typeface="Trebuchet MS"/>
              </a:rPr>
              <a:t>Felden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i="1" spc="170" dirty="0">
                <a:solidFill>
                  <a:srgbClr val="003C59"/>
                </a:solidFill>
                <a:latin typeface="Gill Sans MT"/>
                <a:cs typeface="Gill Sans MT"/>
              </a:rPr>
              <a:t>Foster</a:t>
            </a:r>
            <a:r>
              <a:rPr sz="2800" i="1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80" dirty="0">
                <a:solidFill>
                  <a:srgbClr val="003C59"/>
                </a:solidFill>
                <a:latin typeface="Gill Sans MT"/>
                <a:cs typeface="Gill Sans MT"/>
              </a:rPr>
              <a:t>Youth</a:t>
            </a:r>
            <a:r>
              <a:rPr sz="2800" i="1" spc="-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250" dirty="0">
                <a:solidFill>
                  <a:srgbClr val="003C59"/>
                </a:solidFill>
                <a:latin typeface="Gill Sans MT"/>
                <a:cs typeface="Gill Sans MT"/>
              </a:rPr>
              <a:t>Advocate</a:t>
            </a:r>
            <a:r>
              <a:rPr sz="2800" i="1" spc="-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229" dirty="0">
                <a:solidFill>
                  <a:srgbClr val="003C59"/>
                </a:solidFill>
                <a:latin typeface="Gill Sans MT"/>
                <a:cs typeface="Gill Sans MT"/>
              </a:rPr>
              <a:t>of</a:t>
            </a:r>
            <a:r>
              <a:rPr sz="2800" i="1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200" dirty="0">
                <a:solidFill>
                  <a:srgbClr val="003C59"/>
                </a:solidFill>
                <a:latin typeface="Gill Sans MT"/>
                <a:cs typeface="Gill Sans MT"/>
              </a:rPr>
              <a:t>John</a:t>
            </a:r>
            <a:r>
              <a:rPr sz="2800" i="1" spc="-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10" dirty="0">
                <a:solidFill>
                  <a:srgbClr val="003C59"/>
                </a:solidFill>
                <a:latin typeface="Gill Sans MT"/>
                <a:cs typeface="Gill Sans MT"/>
              </a:rPr>
              <a:t>Burton</a:t>
            </a:r>
            <a:r>
              <a:rPr sz="2800" i="1" spc="-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235" dirty="0">
                <a:solidFill>
                  <a:srgbClr val="003C59"/>
                </a:solidFill>
                <a:latin typeface="Gill Sans MT"/>
                <a:cs typeface="Gill Sans MT"/>
              </a:rPr>
              <a:t>Advocates</a:t>
            </a:r>
            <a:r>
              <a:rPr sz="2800" i="1" spc="-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50" dirty="0">
                <a:solidFill>
                  <a:srgbClr val="003C59"/>
                </a:solidFill>
                <a:latin typeface="Gill Sans MT"/>
                <a:cs typeface="Gill Sans MT"/>
              </a:rPr>
              <a:t>for</a:t>
            </a:r>
            <a:r>
              <a:rPr sz="2800" i="1" spc="-2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45" dirty="0">
                <a:solidFill>
                  <a:srgbClr val="003C59"/>
                </a:solidFill>
                <a:latin typeface="Gill Sans MT"/>
                <a:cs typeface="Gill Sans MT"/>
              </a:rPr>
              <a:t>Youth)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5</a:t>
            </a:fld>
            <a:endParaRPr spc="47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2984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200" dirty="0"/>
              <a:t> </a:t>
            </a:r>
            <a:r>
              <a:rPr spc="-35" dirty="0"/>
              <a:t>5.</a:t>
            </a:r>
            <a:r>
              <a:rPr spc="-200" dirty="0"/>
              <a:t> </a:t>
            </a:r>
            <a:r>
              <a:rPr dirty="0"/>
              <a:t>Executive</a:t>
            </a:r>
            <a:r>
              <a:rPr spc="-200" dirty="0"/>
              <a:t> </a:t>
            </a:r>
            <a:r>
              <a:rPr dirty="0"/>
              <a:t>Director's</a:t>
            </a:r>
            <a:r>
              <a:rPr spc="-200" dirty="0"/>
              <a:t> </a:t>
            </a:r>
            <a:r>
              <a:rPr spc="-10" dirty="0"/>
              <a:t>Report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6601538"/>
            <a:ext cx="10923905" cy="10160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b="1" spc="50" dirty="0">
                <a:solidFill>
                  <a:srgbClr val="003C59"/>
                </a:solidFill>
                <a:latin typeface="Trebuchet MS"/>
                <a:cs typeface="Trebuchet MS"/>
              </a:rPr>
              <a:t>Kasey</a:t>
            </a:r>
            <a:r>
              <a:rPr sz="2800" b="1" spc="-14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003C59"/>
                </a:solidFill>
                <a:latin typeface="Trebuchet MS"/>
                <a:cs typeface="Trebuchet MS"/>
              </a:rPr>
              <a:t>O'Connor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800" i="1" spc="175" dirty="0">
                <a:solidFill>
                  <a:srgbClr val="003C59"/>
                </a:solidFill>
                <a:latin typeface="Gill Sans MT"/>
                <a:cs typeface="Gill Sans MT"/>
              </a:rPr>
              <a:t>Executive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30" dirty="0">
                <a:solidFill>
                  <a:srgbClr val="003C59"/>
                </a:solidFill>
                <a:latin typeface="Gill Sans MT"/>
                <a:cs typeface="Gill Sans MT"/>
              </a:rPr>
              <a:t>Director,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85" dirty="0">
                <a:solidFill>
                  <a:srgbClr val="003C59"/>
                </a:solidFill>
                <a:latin typeface="Gill Sans MT"/>
                <a:cs typeface="Gill Sans MT"/>
              </a:rPr>
              <a:t>California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95" dirty="0">
                <a:solidFill>
                  <a:srgbClr val="003C59"/>
                </a:solidFill>
                <a:latin typeface="Gill Sans MT"/>
                <a:cs typeface="Gill Sans MT"/>
              </a:rPr>
              <a:t>HOPE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50" dirty="0">
                <a:solidFill>
                  <a:srgbClr val="003C59"/>
                </a:solidFill>
                <a:latin typeface="Gill Sans MT"/>
                <a:cs typeface="Gill Sans MT"/>
              </a:rPr>
              <a:t>for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80" dirty="0">
                <a:solidFill>
                  <a:srgbClr val="003C59"/>
                </a:solidFill>
                <a:latin typeface="Gill Sans MT"/>
                <a:cs typeface="Gill Sans MT"/>
              </a:rPr>
              <a:t>Children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dirty="0">
                <a:solidFill>
                  <a:srgbClr val="003C59"/>
                </a:solidFill>
                <a:latin typeface="Gill Sans MT"/>
                <a:cs typeface="Gill Sans MT"/>
              </a:rPr>
              <a:t>Trust</a:t>
            </a:r>
            <a:r>
              <a:rPr sz="2800" i="1" spc="10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225" dirty="0">
                <a:solidFill>
                  <a:srgbClr val="003C59"/>
                </a:solidFill>
                <a:latin typeface="Gill Sans MT"/>
                <a:cs typeface="Gill Sans MT"/>
              </a:rPr>
              <a:t>Account</a:t>
            </a:r>
            <a:r>
              <a:rPr sz="2800" i="1" spc="15" dirty="0">
                <a:solidFill>
                  <a:srgbClr val="003C59"/>
                </a:solidFill>
                <a:latin typeface="Gill Sans MT"/>
                <a:cs typeface="Gill Sans MT"/>
              </a:rPr>
              <a:t> </a:t>
            </a:r>
            <a:r>
              <a:rPr sz="2800" i="1" spc="160" dirty="0">
                <a:solidFill>
                  <a:srgbClr val="003C59"/>
                </a:solidFill>
                <a:latin typeface="Gill Sans MT"/>
                <a:cs typeface="Gill Sans MT"/>
              </a:rPr>
              <a:t>Program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6</a:t>
            </a:fld>
            <a:endParaRPr spc="47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950627"/>
            <a:ext cx="1247267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200" dirty="0"/>
              <a:t> </a:t>
            </a:r>
            <a:r>
              <a:rPr spc="-35" dirty="0"/>
              <a:t>5.</a:t>
            </a:r>
            <a:r>
              <a:rPr spc="-200" dirty="0"/>
              <a:t> </a:t>
            </a:r>
            <a:r>
              <a:rPr dirty="0"/>
              <a:t>Executive</a:t>
            </a:r>
            <a:r>
              <a:rPr spc="-200" dirty="0"/>
              <a:t> </a:t>
            </a:r>
            <a:r>
              <a:rPr dirty="0"/>
              <a:t>Director's</a:t>
            </a:r>
            <a:r>
              <a:rPr spc="-200" dirty="0"/>
              <a:t> </a:t>
            </a:r>
            <a:r>
              <a:rPr spc="-10" dirty="0"/>
              <a:t>Report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0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2370262"/>
            <a:ext cx="14096365" cy="1886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300"/>
              </a:lnSpc>
              <a:spcBef>
                <a:spcPts val="100"/>
              </a:spcBef>
              <a:tabLst>
                <a:tab pos="2045970" algn="l"/>
              </a:tabLst>
            </a:pPr>
            <a:r>
              <a:rPr sz="3600" b="1" spc="-35" dirty="0">
                <a:solidFill>
                  <a:srgbClr val="003C59"/>
                </a:solidFill>
                <a:latin typeface="Trebuchet MS"/>
                <a:cs typeface="Trebuchet MS"/>
              </a:rPr>
              <a:t>Overview</a:t>
            </a:r>
            <a:r>
              <a:rPr sz="3600" b="1" spc="-16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/>
                <a:cs typeface="Trebuchet MS"/>
              </a:rPr>
              <a:t>of</a:t>
            </a:r>
            <a:r>
              <a:rPr sz="3600" b="1" spc="-15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/>
                <a:cs typeface="Trebuchet MS"/>
              </a:rPr>
              <a:t>enabling</a:t>
            </a:r>
            <a:r>
              <a:rPr sz="3600" b="1" spc="-15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-75" dirty="0">
                <a:solidFill>
                  <a:srgbClr val="003C59"/>
                </a:solidFill>
                <a:latin typeface="Trebuchet MS"/>
                <a:cs typeface="Trebuchet MS"/>
              </a:rPr>
              <a:t>statute</a:t>
            </a:r>
            <a:r>
              <a:rPr lang="en-US" sz="3600" b="1" spc="-75" dirty="0">
                <a:solidFill>
                  <a:srgbClr val="003C59"/>
                </a:solidFill>
                <a:latin typeface="Trebuchet MS"/>
                <a:cs typeface="Trebuchet MS"/>
              </a:rPr>
              <a:t> for </a:t>
            </a:r>
            <a:r>
              <a:rPr lang="en-US" sz="3600" b="1" spc="-145" dirty="0">
                <a:solidFill>
                  <a:srgbClr val="003C59"/>
                </a:solidFill>
                <a:latin typeface="Trebuchet MS"/>
                <a:cs typeface="Trebuchet MS"/>
              </a:rPr>
              <a:t>t</a:t>
            </a:r>
            <a:r>
              <a:rPr sz="3600" b="1" spc="-145" dirty="0">
                <a:solidFill>
                  <a:srgbClr val="003C59"/>
                </a:solidFill>
                <a:latin typeface="Trebuchet MS"/>
                <a:cs typeface="Trebuchet MS"/>
              </a:rPr>
              <a:t>he</a:t>
            </a:r>
            <a:r>
              <a:rPr sz="3600" b="1" spc="-15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-70" dirty="0">
                <a:solidFill>
                  <a:srgbClr val="003C59"/>
                </a:solidFill>
                <a:latin typeface="Trebuchet MS"/>
                <a:cs typeface="Trebuchet MS"/>
              </a:rPr>
              <a:t>HOPE</a:t>
            </a:r>
            <a:r>
              <a:rPr sz="3600" b="1" spc="-15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-45" dirty="0">
                <a:solidFill>
                  <a:srgbClr val="003C59"/>
                </a:solidFill>
                <a:latin typeface="Trebuchet MS"/>
                <a:cs typeface="Trebuchet MS"/>
              </a:rPr>
              <a:t>for</a:t>
            </a:r>
            <a:r>
              <a:rPr sz="3600" b="1" spc="-16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/>
                <a:cs typeface="Trebuchet MS"/>
              </a:rPr>
              <a:t>Children</a:t>
            </a:r>
            <a:r>
              <a:rPr sz="3600" b="1" spc="-15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-95" dirty="0">
                <a:solidFill>
                  <a:srgbClr val="003C59"/>
                </a:solidFill>
                <a:latin typeface="Trebuchet MS"/>
                <a:cs typeface="Trebuchet MS"/>
              </a:rPr>
              <a:t>Trust</a:t>
            </a:r>
            <a:r>
              <a:rPr sz="3600" b="1" spc="-15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-10" dirty="0">
                <a:solidFill>
                  <a:srgbClr val="003C59"/>
                </a:solidFill>
                <a:latin typeface="Trebuchet MS"/>
                <a:cs typeface="Trebuchet MS"/>
              </a:rPr>
              <a:t>Account Progra</a:t>
            </a:r>
            <a:r>
              <a:rPr lang="en-US" sz="3600" b="1" spc="-10" dirty="0">
                <a:solidFill>
                  <a:srgbClr val="003C59"/>
                </a:solidFill>
                <a:latin typeface="Trebuchet MS"/>
                <a:cs typeface="Trebuchet MS"/>
              </a:rPr>
              <a:t>m </a:t>
            </a:r>
            <a:r>
              <a:rPr sz="3600" b="1" dirty="0">
                <a:solidFill>
                  <a:srgbClr val="003C59"/>
                </a:solidFill>
                <a:latin typeface="Trebuchet MS"/>
                <a:cs typeface="Trebuchet MS"/>
              </a:rPr>
              <a:t>(Chapter</a:t>
            </a:r>
            <a:r>
              <a:rPr sz="3600" b="1" spc="-16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-200" dirty="0">
                <a:solidFill>
                  <a:srgbClr val="003C59"/>
                </a:solidFill>
                <a:latin typeface="Trebuchet MS"/>
                <a:cs typeface="Trebuchet MS"/>
              </a:rPr>
              <a:t>569,</a:t>
            </a:r>
            <a:r>
              <a:rPr sz="3600" b="1" spc="-15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65" dirty="0">
                <a:solidFill>
                  <a:srgbClr val="003C59"/>
                </a:solidFill>
                <a:latin typeface="Trebuchet MS"/>
                <a:cs typeface="Trebuchet MS"/>
              </a:rPr>
              <a:t>Statues</a:t>
            </a:r>
            <a:r>
              <a:rPr sz="3600" b="1" spc="-160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/>
                <a:cs typeface="Trebuchet MS"/>
              </a:rPr>
              <a:t>of</a:t>
            </a:r>
            <a:r>
              <a:rPr sz="3600" b="1" spc="-155" dirty="0">
                <a:solidFill>
                  <a:srgbClr val="003C59"/>
                </a:solidFill>
                <a:latin typeface="Trebuchet MS"/>
                <a:cs typeface="Trebuchet MS"/>
              </a:rPr>
              <a:t> </a:t>
            </a:r>
            <a:r>
              <a:rPr sz="3600" b="1" spc="-10" dirty="0">
                <a:solidFill>
                  <a:srgbClr val="003C59"/>
                </a:solidFill>
                <a:latin typeface="Trebuchet MS"/>
                <a:cs typeface="Trebuchet MS"/>
              </a:rPr>
              <a:t>2022)</a:t>
            </a:r>
            <a:r>
              <a:rPr lang="en-US" sz="3600" b="1" spc="-10" dirty="0">
                <a:solidFill>
                  <a:srgbClr val="003C59"/>
                </a:solidFill>
                <a:latin typeface="Trebuchet MS"/>
                <a:cs typeface="Trebuchet MS"/>
              </a:rPr>
              <a:t> (Chapter 16.1, </a:t>
            </a:r>
            <a:r>
              <a:rPr lang="en-US" sz="3600" b="1" spc="-10" dirty="0" err="1">
                <a:solidFill>
                  <a:srgbClr val="003C59"/>
                </a:solidFill>
                <a:latin typeface="Trebuchet MS"/>
                <a:cs typeface="Trebuchet MS"/>
              </a:rPr>
              <a:t>Welf</a:t>
            </a:r>
            <a:r>
              <a:rPr lang="en-US" sz="3600" b="1" spc="-10" dirty="0">
                <a:solidFill>
                  <a:srgbClr val="003C59"/>
                </a:solidFill>
                <a:latin typeface="Trebuchet MS"/>
                <a:cs typeface="Trebuchet MS"/>
              </a:rPr>
              <a:t>. &amp; Inst. Code)(the HOPE Act)</a:t>
            </a:r>
            <a:r>
              <a:rPr sz="3600" b="1" spc="-10" dirty="0">
                <a:solidFill>
                  <a:srgbClr val="003C59"/>
                </a:solidFill>
                <a:latin typeface="Trebuchet MS"/>
                <a:cs typeface="Trebuchet MS"/>
              </a:rPr>
              <a:t>: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8200" y="4625464"/>
            <a:ext cx="5691505" cy="86574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</a:t>
            </a:r>
            <a:r>
              <a:rPr lang="en-US" sz="3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of financial program</a:t>
            </a: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Eligibility criteria</a:t>
            </a:r>
            <a:endParaRPr lang="en-US" sz="3000" dirty="0">
              <a:solidFill>
                <a:srgbClr val="00206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 administration intent</a:t>
            </a: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Workgroup/Board structure</a:t>
            </a: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to the Legislature</a:t>
            </a: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000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000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000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000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000" dirty="0">
              <a:solidFill>
                <a:srgbClr val="00206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000" dirty="0">
              <a:solidFill>
                <a:srgbClr val="00206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000" dirty="0">
              <a:solidFill>
                <a:srgbClr val="00206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7</a:t>
            </a:fld>
            <a:endParaRPr spc="47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950631"/>
            <a:ext cx="1247267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200" dirty="0"/>
              <a:t> </a:t>
            </a:r>
            <a:r>
              <a:rPr spc="-35" dirty="0"/>
              <a:t>5.</a:t>
            </a:r>
            <a:r>
              <a:rPr spc="-200" dirty="0"/>
              <a:t> </a:t>
            </a:r>
            <a:r>
              <a:rPr dirty="0"/>
              <a:t>Executive</a:t>
            </a:r>
            <a:r>
              <a:rPr spc="-200" dirty="0"/>
              <a:t> </a:t>
            </a:r>
            <a:r>
              <a:rPr dirty="0"/>
              <a:t>Director's</a:t>
            </a:r>
            <a:r>
              <a:rPr spc="-200" dirty="0"/>
              <a:t> </a:t>
            </a:r>
            <a:r>
              <a:rPr spc="-10" dirty="0"/>
              <a:t>Report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3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52600" y="2095500"/>
            <a:ext cx="12472670" cy="6635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8535" algn="ctr">
              <a:lnSpc>
                <a:spcPct val="116300"/>
              </a:lnSpc>
              <a:spcBef>
                <a:spcPts val="100"/>
              </a:spcBef>
            </a:pPr>
            <a:r>
              <a:rPr sz="3200" b="1" spc="-8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Report</a:t>
            </a:r>
            <a:r>
              <a:rPr sz="3200" b="1" spc="-19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spc="-6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to</a:t>
            </a:r>
            <a:r>
              <a:rPr sz="3200" b="1" spc="-18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spc="-4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Department</a:t>
            </a:r>
            <a:r>
              <a:rPr sz="3200" b="1" spc="-19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of</a:t>
            </a:r>
            <a:r>
              <a:rPr sz="3200" b="1" spc="-18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spc="-3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Finance</a:t>
            </a:r>
            <a:r>
              <a:rPr sz="3200" b="1" spc="-19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spc="8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and</a:t>
            </a:r>
            <a:r>
              <a:rPr sz="3200" b="1" spc="-18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Legislature</a:t>
            </a:r>
            <a:r>
              <a:rPr sz="3200" b="1" spc="-19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spc="-2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(Welfare</a:t>
            </a:r>
            <a:r>
              <a:rPr sz="3200" b="1" spc="-18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spc="6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and </a:t>
            </a:r>
            <a:r>
              <a:rPr sz="3200" b="1" spc="-4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Institutions</a:t>
            </a:r>
            <a:r>
              <a:rPr sz="3200" b="1" spc="-17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spc="14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Code</a:t>
            </a:r>
            <a:r>
              <a:rPr sz="3200" b="1" spc="-17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section</a:t>
            </a:r>
            <a:r>
              <a:rPr sz="3200" b="1" spc="-17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200" b="1" spc="-27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18997.55)</a:t>
            </a:r>
            <a:endParaRPr lang="en-US" sz="3200" b="1" spc="-275" dirty="0">
              <a:solidFill>
                <a:srgbClr val="003C59"/>
              </a:solidFill>
              <a:latin typeface="Trebuchet MS" panose="020B0603020202020204" pitchFamily="34" charset="0"/>
              <a:cs typeface="Trebuchet MS"/>
            </a:endParaRPr>
          </a:p>
          <a:p>
            <a:pPr marL="12700" marR="978535" algn="ctr">
              <a:lnSpc>
                <a:spcPct val="116300"/>
              </a:lnSpc>
              <a:spcBef>
                <a:spcPts val="100"/>
              </a:spcBef>
            </a:pPr>
            <a:endParaRPr lang="en-US" sz="3200" b="1" spc="-275" dirty="0">
              <a:solidFill>
                <a:srgbClr val="003C59"/>
              </a:solidFill>
              <a:latin typeface="Trebuchet MS" panose="020B0603020202020204" pitchFamily="34" charset="0"/>
              <a:cs typeface="Trebuchet MS"/>
            </a:endParaRPr>
          </a:p>
          <a:p>
            <a:pPr marL="469900" marR="978535" indent="-457200" algn="l">
              <a:lnSpc>
                <a:spcPct val="1163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3200" b="1" spc="-275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DUE DATE: February 1, 2024</a:t>
            </a:r>
          </a:p>
          <a:p>
            <a:pPr marL="12700" marR="978535" algn="l">
              <a:lnSpc>
                <a:spcPct val="116300"/>
              </a:lnSpc>
              <a:spcBef>
                <a:spcPts val="100"/>
              </a:spcBef>
            </a:pPr>
            <a:endParaRPr dirty="0">
              <a:solidFill>
                <a:srgbClr val="003C59"/>
              </a:solidFill>
              <a:latin typeface="Trebuchet MS" panose="020B0603020202020204" pitchFamily="34" charset="0"/>
              <a:cs typeface="Trebuchet MS"/>
            </a:endParaRPr>
          </a:p>
          <a:p>
            <a:pPr marL="285750" lvl="2" indent="-285750" algn="just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3C59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The report must include:</a:t>
            </a:r>
          </a:p>
          <a:p>
            <a:pPr marL="800100" lvl="5" indent="-342900" algn="just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3C59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An implementation plan</a:t>
            </a:r>
          </a:p>
          <a:p>
            <a:pPr marL="800100" lvl="3" indent="-342900" algn="just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3C59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Details re: account management</a:t>
            </a:r>
          </a:p>
          <a:p>
            <a:pPr marL="800100" lvl="3" indent="-342900" algn="just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3C59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The anticipated number accounts</a:t>
            </a:r>
          </a:p>
          <a:p>
            <a:pPr marL="800100" lvl="3" indent="-342900" algn="just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3C59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Further statutory budget allocations </a:t>
            </a:r>
          </a:p>
          <a:p>
            <a:pPr marL="800100" lvl="3" indent="-342900" algn="just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3C59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Future philanthropy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8</a:t>
            </a:fld>
            <a:endParaRPr spc="47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950627"/>
            <a:ext cx="1247267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Item</a:t>
            </a:r>
            <a:r>
              <a:rPr spc="-200" dirty="0"/>
              <a:t> </a:t>
            </a:r>
            <a:r>
              <a:rPr spc="-35" dirty="0"/>
              <a:t>5.</a:t>
            </a:r>
            <a:r>
              <a:rPr spc="-200" dirty="0"/>
              <a:t> </a:t>
            </a:r>
            <a:r>
              <a:rPr dirty="0"/>
              <a:t>Executive</a:t>
            </a:r>
            <a:r>
              <a:rPr spc="-200" dirty="0"/>
              <a:t> </a:t>
            </a:r>
            <a:r>
              <a:rPr dirty="0"/>
              <a:t>Director's</a:t>
            </a:r>
            <a:r>
              <a:rPr spc="-200" dirty="0"/>
              <a:t> </a:t>
            </a:r>
            <a:r>
              <a:rPr spc="-10" dirty="0"/>
              <a:t>Report</a:t>
            </a:r>
          </a:p>
        </p:txBody>
      </p:sp>
      <p:sp>
        <p:nvSpPr>
          <p:cNvPr id="3" name="object 3"/>
          <p:cNvSpPr/>
          <p:nvPr/>
        </p:nvSpPr>
        <p:spPr>
          <a:xfrm>
            <a:off x="16740784" y="1"/>
            <a:ext cx="1539875" cy="10287000"/>
          </a:xfrm>
          <a:custGeom>
            <a:avLst/>
            <a:gdLst/>
            <a:ahLst/>
            <a:cxnLst/>
            <a:rect l="l" t="t" r="r" b="b"/>
            <a:pathLst>
              <a:path w="1539875" h="10287000">
                <a:moveTo>
                  <a:pt x="1539295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539295" y="0"/>
                </a:lnTo>
                <a:lnTo>
                  <a:pt x="1539295" y="10286999"/>
                </a:lnTo>
                <a:close/>
              </a:path>
            </a:pathLst>
          </a:custGeom>
          <a:solidFill>
            <a:srgbClr val="FED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47800" y="2174856"/>
            <a:ext cx="14249400" cy="69776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9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D.</a:t>
            </a:r>
            <a:r>
              <a:rPr sz="3600" b="1" spc="-12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600" b="1" spc="-7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HOPE</a:t>
            </a:r>
            <a:r>
              <a:rPr sz="3600" b="1" spc="-12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Program</a:t>
            </a:r>
            <a:r>
              <a:rPr sz="3600" b="1" spc="-12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Consultant</a:t>
            </a:r>
            <a:r>
              <a:rPr sz="3600" b="1" spc="-12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lang="en-US" sz="3600" b="1" spc="-12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U</a:t>
            </a:r>
            <a:r>
              <a:rPr sz="3600" b="1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pdate</a:t>
            </a:r>
            <a:r>
              <a:rPr sz="3600" b="1" spc="-12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600" b="1" spc="-114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-</a:t>
            </a:r>
            <a:r>
              <a:rPr sz="3600" b="1" spc="-12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600" b="1" spc="13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Scope</a:t>
            </a:r>
            <a:r>
              <a:rPr sz="3600" b="1" spc="-12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600" b="1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of</a:t>
            </a:r>
            <a:r>
              <a:rPr sz="3600" b="1" spc="-12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 </a:t>
            </a:r>
            <a:r>
              <a:rPr sz="3600" b="1" spc="-20" dirty="0">
                <a:solidFill>
                  <a:srgbClr val="003C59"/>
                </a:solidFill>
                <a:latin typeface="Trebuchet MS" panose="020B0603020202020204" pitchFamily="34" charset="0"/>
                <a:cs typeface="Trebuchet MS"/>
              </a:rPr>
              <a:t>Work</a:t>
            </a:r>
            <a:endParaRPr sz="3550" dirty="0">
              <a:solidFill>
                <a:srgbClr val="003C59"/>
              </a:solidFill>
              <a:latin typeface="Trebuchet MS" panose="020B0603020202020204" pitchFamily="34" charset="0"/>
              <a:cs typeface="Trebuchet MS"/>
            </a:endParaRPr>
          </a:p>
          <a:p>
            <a:pPr marL="342900" lvl="3" indent="-342900" algn="just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C59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The Role of the Consultant:</a:t>
            </a:r>
          </a:p>
          <a:p>
            <a:pPr marL="800100" marR="0" lvl="3" indent="-342900" algn="just" defTabSz="91440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800" dirty="0">
                <a:solidFill>
                  <a:srgbClr val="003C59"/>
                </a:solidFill>
                <a:latin typeface="Trebuchet MS" panose="020B0603020202020204" pitchFamily="34" charset="0"/>
              </a:rPr>
              <a:t>Under general direction of the California HOPE Program staff</a:t>
            </a:r>
          </a:p>
          <a:p>
            <a:pPr marL="800100" marR="0" lvl="3" indent="-342900" algn="just" defTabSz="91440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800" dirty="0">
                <a:solidFill>
                  <a:srgbClr val="003C59"/>
                </a:solidFill>
                <a:latin typeface="Trebuchet MS" panose="020B0603020202020204" pitchFamily="34" charset="0"/>
              </a:rPr>
              <a:t>D</a:t>
            </a:r>
            <a:r>
              <a:rPr lang="en-US" sz="2800" i="0" dirty="0">
                <a:solidFill>
                  <a:srgbClr val="003C59"/>
                </a:solidFill>
                <a:effectLst/>
                <a:latin typeface="Trebuchet MS" panose="020B0603020202020204" pitchFamily="34" charset="0"/>
              </a:rPr>
              <a:t>evelopment of a Framework to Implement the Program</a:t>
            </a:r>
          </a:p>
          <a:p>
            <a:pPr marL="285750" lvl="2" indent="-285750" algn="just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C59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The Consultant’s Scope of Work:</a:t>
            </a:r>
          </a:p>
          <a:p>
            <a:pPr marL="800100" marR="0" lvl="3" indent="-342900" algn="just" defTabSz="91440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800" dirty="0">
                <a:solidFill>
                  <a:srgbClr val="003C59"/>
                </a:solidFill>
                <a:latin typeface="Trebuchet MS" panose="020B0603020202020204" pitchFamily="34" charset="0"/>
              </a:rPr>
              <a:t>D</a:t>
            </a:r>
            <a:r>
              <a:rPr lang="en-US" sz="2800" i="0" dirty="0">
                <a:solidFill>
                  <a:srgbClr val="003C59"/>
                </a:solidFill>
                <a:effectLst/>
                <a:latin typeface="Trebuchet MS" panose="020B0603020202020204" pitchFamily="34" charset="0"/>
              </a:rPr>
              <a:t>etermining best practic</a:t>
            </a:r>
            <a:r>
              <a:rPr lang="en-US" sz="2800" dirty="0">
                <a:solidFill>
                  <a:srgbClr val="003C59"/>
                </a:solidFill>
                <a:latin typeface="Trebuchet MS" panose="020B0603020202020204" pitchFamily="34" charset="0"/>
              </a:rPr>
              <a:t>es </a:t>
            </a:r>
          </a:p>
          <a:p>
            <a:pPr marL="800100" marR="0" lvl="3" indent="-342900" algn="just" defTabSz="91440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003C59"/>
                </a:solidFill>
                <a:effectLst/>
                <a:uLnTx/>
                <a:uFillTx/>
                <a:latin typeface="Trebuchet MS" panose="020B0603020202020204" pitchFamily="34" charset="0"/>
              </a:rPr>
              <a:t>synthesize information </a:t>
            </a:r>
          </a:p>
          <a:p>
            <a:pPr marL="800100" marR="0" lvl="3" indent="-342900" algn="just" defTabSz="91440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003C59"/>
                </a:solidFill>
                <a:effectLst/>
                <a:uLnTx/>
                <a:uFillTx/>
                <a:latin typeface="Trebuchet MS" panose="020B0603020202020204" pitchFamily="34" charset="0"/>
              </a:rPr>
              <a:t>draft report for the Workgroup and Board’s review</a:t>
            </a:r>
          </a:p>
          <a:p>
            <a:pPr marL="285750" lvl="2" indent="-285750" algn="just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3C59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The Consultant Contract</a:t>
            </a:r>
            <a:r>
              <a:rPr lang="en-US" sz="2800" b="1" dirty="0">
                <a:solidFill>
                  <a:srgbClr val="003C59"/>
                </a:solidFill>
                <a:latin typeface="Trebuchet MS" panose="020B0603020202020204" pitchFamily="34" charset="0"/>
              </a:rPr>
              <a:t>	:</a:t>
            </a:r>
          </a:p>
          <a:p>
            <a:pPr marL="800100" marR="0" lvl="3" indent="-342900" algn="just" defTabSz="91440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800" dirty="0">
                <a:solidFill>
                  <a:srgbClr val="003C59"/>
                </a:solidFill>
                <a:latin typeface="Trebuchet MS" panose="020B0603020202020204" pitchFamily="34" charset="0"/>
              </a:rPr>
              <a:t>	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003C59"/>
                </a:solidFill>
                <a:effectLst/>
                <a:uLnTx/>
                <a:uFillTx/>
                <a:latin typeface="Trebuchet MS" panose="020B0603020202020204" pitchFamily="34" charset="0"/>
              </a:rPr>
              <a:t>1 ye</a:t>
            </a:r>
            <a:r>
              <a:rPr lang="en-US" sz="2800" dirty="0" err="1">
                <a:solidFill>
                  <a:srgbClr val="003C59"/>
                </a:solidFill>
                <a:latin typeface="Trebuchet MS" panose="020B0603020202020204" pitchFamily="34" charset="0"/>
              </a:rPr>
              <a:t>ar</a:t>
            </a:r>
            <a:r>
              <a:rPr lang="en-US" sz="2800" dirty="0">
                <a:solidFill>
                  <a:srgbClr val="003C59"/>
                </a:solidFill>
                <a:latin typeface="Trebuchet MS" panose="020B0603020202020204" pitchFamily="34" charset="0"/>
              </a:rPr>
              <a:t> term</a:t>
            </a:r>
          </a:p>
          <a:p>
            <a:pPr marL="800100" marR="0" lvl="3" indent="-342900" algn="just" defTabSz="91440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003C59"/>
                </a:solidFill>
                <a:effectLst/>
                <a:uLnTx/>
                <a:uFillTx/>
                <a:latin typeface="Trebuchet MS" panose="020B0603020202020204" pitchFamily="34" charset="0"/>
              </a:rPr>
              <a:t>Status of RFP</a:t>
            </a:r>
            <a:endParaRPr sz="2800" dirty="0">
              <a:solidFill>
                <a:srgbClr val="003C59"/>
              </a:solidFill>
              <a:latin typeface="Trebuchet MS" panose="020B0603020202020204" pitchFamily="34" charset="0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470" dirty="0"/>
              <a:t>9</a:t>
            </a:fld>
            <a:endParaRPr spc="47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06C90C153A304AACB736C47562CC01" ma:contentTypeVersion="0" ma:contentTypeDescription="Create a new document." ma:contentTypeScope="" ma:versionID="7a85c17d10e69ede6bbf94a7ec0df35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372be008cfc8103c1e745a277601d5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A5A138-7BC0-4DD6-843D-4CD8EB76BA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0C4CF4-8B1C-4678-AD4B-A357E643C4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601E39-8BD1-49A7-BA77-46781FA7061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755</Words>
  <Application>Microsoft Office PowerPoint</Application>
  <PresentationFormat>Custom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Book Antiqua</vt:lpstr>
      <vt:lpstr>Gill Sans MT</vt:lpstr>
      <vt:lpstr>Times New Roman</vt:lpstr>
      <vt:lpstr>Trebuchet MS</vt:lpstr>
      <vt:lpstr>Wingdings</vt:lpstr>
      <vt:lpstr>Office Theme</vt:lpstr>
      <vt:lpstr>California Hope, Opportunity, Perseverance, and Empowerment (HOPE) Trust Account Program</vt:lpstr>
      <vt:lpstr>Item 1. Call to Order and Roll Call</vt:lpstr>
      <vt:lpstr>Item 2. Introductory Comments</vt:lpstr>
      <vt:lpstr>Item 3. Introductory Comments</vt:lpstr>
      <vt:lpstr>Item 4. Introductory Comments</vt:lpstr>
      <vt:lpstr>Item 5. Executive Director's Report</vt:lpstr>
      <vt:lpstr>Item 5. Executive Director's Report</vt:lpstr>
      <vt:lpstr>Item 5. Executive Director's Report</vt:lpstr>
      <vt:lpstr>Item 5. Executive Director's Report</vt:lpstr>
      <vt:lpstr>Item 5. Executive Director's Report</vt:lpstr>
      <vt:lpstr>Item 6. Discussion of proposed issue areas for potential Workgroup member assignments</vt:lpstr>
      <vt:lpstr>Item 6. Discussion of proposed issue areas for potential Workgroup member assignments</vt:lpstr>
      <vt:lpstr>Item 6. Discussion of proposed issue areas for potential Workgroup member assignments. Continued…. </vt:lpstr>
      <vt:lpstr>Item 7. Discussion of proposed meeting schedule</vt:lpstr>
      <vt:lpstr>Item 7. Discussion of proposed meeting schedule</vt:lpstr>
      <vt:lpstr>Item 8. General Public Comment</vt:lpstr>
      <vt:lpstr>Item 9. Closing Comments and Adjournment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HOPE Board Working Group Meeting - Jan 31, 2023</dc:title>
  <dc:creator>Treasurer's Office</dc:creator>
  <cp:keywords>DAFYpIfAB7M,BAB2Hv8hWgM</cp:keywords>
  <cp:lastModifiedBy>O'Connor, Kasey</cp:lastModifiedBy>
  <cp:revision>6</cp:revision>
  <cp:lastPrinted>2023-01-26T22:15:07Z</cp:lastPrinted>
  <dcterms:created xsi:type="dcterms:W3CDTF">2023-01-26T08:34:07Z</dcterms:created>
  <dcterms:modified xsi:type="dcterms:W3CDTF">2023-01-27T00:15:12Z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2023-01-26T00:00:00Z</vt:filetime>
  </property>
  <property fmtid="{D5CDD505-2E9C-101B-9397-08002B2CF9AE}" pid="3" name="Creator">
    <vt:lpwstr>Canva</vt:lpwstr>
  </property>
  <property fmtid="{D5CDD505-2E9C-101B-9397-08002B2CF9AE}" pid="4" name="Producer">
    <vt:lpwstr>Canva</vt:lpwstr>
  </property>
  <property fmtid="{D5CDD505-2E9C-101B-9397-08002B2CF9AE}" pid="5" name="LastSaved">
    <vt:filetime>2023-01-26T00:00:00Z</vt:filetime>
  </property>
  <property fmtid="{D5CDD505-2E9C-101B-9397-08002B2CF9AE}" pid="6" name="ContentTypeId">
    <vt:lpwstr>0x0101008306C90C153A304AACB736C47562CC01</vt:lpwstr>
  </property>
</Properties>
</file>